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54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155A72-C111-4F7B-BB8D-ED8E0CF36FE2}" type="datetimeFigureOut">
              <a:rPr lang="en-US" smtClean="0"/>
              <a:t>12/11/2020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F2FB56-3B2B-46D0-98AE-E0056F927B88}" type="slidenum">
              <a:rPr lang="en-US" smtClean="0"/>
              <a:t>‹#›</a:t>
            </a:fld>
            <a:endParaRPr lang="en-US"/>
          </a:p>
        </p:txBody>
      </p:sp>
    </p:spTree>
    <p:extLst>
      <p:ext uri="{BB962C8B-B14F-4D97-AF65-F5344CB8AC3E}">
        <p14:creationId xmlns:p14="http://schemas.microsoft.com/office/powerpoint/2010/main" val="3177064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amrita.olabs.edu.in/?sub=73&amp;brch=8&amp;sim=141&amp;cnt=4"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youtube.com/watch?v=cNBlYHmW_ok"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youtube.com/watch?v=BqNyr2ar-Us"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youtube.com/watch?v=EQxvY6a42Dw"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7vKQuWWgULw"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youtube.com/watch?v=lGcr_cUmzbY"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9c77b235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9c77b235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877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9eacc8e7f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9eacc8e7f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7379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9eacc8e7f2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9eacc8e7f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604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9eacc8e7f2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9eacc8e7f2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4874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9eacc8e7f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9eacc8e7f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5670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eacc8e7f2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eacc8e7f2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KB did till here @session 1 , 26-10-2020</a:t>
            </a:r>
            <a:endParaRPr/>
          </a:p>
        </p:txBody>
      </p:sp>
    </p:spTree>
    <p:extLst>
      <p:ext uri="{BB962C8B-B14F-4D97-AF65-F5344CB8AC3E}">
        <p14:creationId xmlns:p14="http://schemas.microsoft.com/office/powerpoint/2010/main" val="1093191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9eacc8e7f2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9eacc8e7f2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686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9eacc8e7f2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9eacc8e7f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8175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eacc8e7f2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eacc8e7f2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062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9eacc8e7f2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9eacc8e7f2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Nitro substituted Aromatic Primary Amine</a:t>
            </a:r>
            <a:endParaRPr/>
          </a:p>
        </p:txBody>
      </p:sp>
    </p:spTree>
    <p:extLst>
      <p:ext uri="{BB962C8B-B14F-4D97-AF65-F5344CB8AC3E}">
        <p14:creationId xmlns:p14="http://schemas.microsoft.com/office/powerpoint/2010/main" val="3463156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9eacc8e7f2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9eacc8e7f2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Confirmatory test is red dye test itself</a:t>
            </a:r>
            <a:endParaRPr/>
          </a:p>
        </p:txBody>
      </p:sp>
    </p:spTree>
    <p:extLst>
      <p:ext uri="{BB962C8B-B14F-4D97-AF65-F5344CB8AC3E}">
        <p14:creationId xmlns:p14="http://schemas.microsoft.com/office/powerpoint/2010/main" val="1234777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9c77b235f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9c77b235f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911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9eacc8e7f2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9eacc8e7f2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359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a67b2bc7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a67b2bc7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2-11-2020:</a:t>
            </a:r>
            <a:endParaRPr/>
          </a:p>
          <a:p>
            <a:pPr marL="0" lvl="0" indent="0" algn="l" rtl="0">
              <a:spcBef>
                <a:spcPts val="0"/>
              </a:spcBef>
              <a:spcAft>
                <a:spcPts val="0"/>
              </a:spcAft>
              <a:buNone/>
            </a:pPr>
            <a:r>
              <a:rPr lang="en"/>
              <a:t>SK @session 1, OM-1 checked will students</a:t>
            </a:r>
            <a:endParaRPr/>
          </a:p>
          <a:p>
            <a:pPr marL="0" lvl="0" indent="0" algn="l" rtl="0">
              <a:spcBef>
                <a:spcPts val="0"/>
              </a:spcBef>
              <a:spcAft>
                <a:spcPts val="0"/>
              </a:spcAft>
              <a:buNone/>
            </a:pPr>
            <a:r>
              <a:rPr lang="en"/>
              <a:t>MN@Session 2, OM-1,2 discussed</a:t>
            </a:r>
            <a:endParaRPr/>
          </a:p>
        </p:txBody>
      </p:sp>
    </p:spTree>
    <p:extLst>
      <p:ext uri="{BB962C8B-B14F-4D97-AF65-F5344CB8AC3E}">
        <p14:creationId xmlns:p14="http://schemas.microsoft.com/office/powerpoint/2010/main" val="78976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a6ac8dbd0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a6ac8dbd0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http://amrita.olabs.edu.in/?sub=73&amp;brch=8&amp;sim=141&amp;cnt=4</a:t>
            </a:r>
            <a:r>
              <a:rPr lang="en"/>
              <a:t> use simulator</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https://www.youtube.com/watch?v=cNBlYHmW_ok</a:t>
            </a:r>
            <a:r>
              <a:rPr lang="en"/>
              <a:t> mechanism of red dye test from 7.52 </a:t>
            </a:r>
            <a:endParaRPr/>
          </a:p>
        </p:txBody>
      </p:sp>
    </p:spTree>
    <p:extLst>
      <p:ext uri="{BB962C8B-B14F-4D97-AF65-F5344CB8AC3E}">
        <p14:creationId xmlns:p14="http://schemas.microsoft.com/office/powerpoint/2010/main" val="167201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a6ac8dbd0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a6ac8dbd0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Done till here by MN @session 2, 2-11-2020. Red dye test was discussed with examples when to write the test and when not to write with examples of Mix 2 and 4. Acetanilide and m-nitroaniline.</a:t>
            </a:r>
            <a:endParaRPr b="1"/>
          </a:p>
          <a:p>
            <a:pPr marL="0" lvl="0" indent="0" algn="l" rtl="0">
              <a:spcBef>
                <a:spcPts val="0"/>
              </a:spcBef>
              <a:spcAft>
                <a:spcPts val="0"/>
              </a:spcAft>
              <a:buNone/>
            </a:pPr>
            <a:r>
              <a:rPr lang="en" b="1"/>
              <a:t>Mix. no. 5: </a:t>
            </a:r>
            <a:r>
              <a:rPr lang="en">
                <a:solidFill>
                  <a:schemeClr val="dk1"/>
                </a:solidFill>
              </a:rPr>
              <a:t>Acid (Salicyclic Acid) + Neutral</a:t>
            </a:r>
            <a:r>
              <a:rPr lang="en" sz="2800">
                <a:solidFill>
                  <a:srgbClr val="202729"/>
                </a:solidFill>
                <a:latin typeface="Proxima Nova"/>
                <a:ea typeface="Proxima Nova"/>
                <a:cs typeface="Proxima Nova"/>
                <a:sym typeface="Proxima Nova"/>
              </a:rPr>
              <a:t> </a:t>
            </a:r>
            <a:r>
              <a:rPr lang="en"/>
              <a:t>was given to students for solving and to write in RJ for next week. Next week test on Monday,9-11-2020 was announced.</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67149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a6ac8dbd04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a6ac8dbd04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990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a8bcaf6c9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a8bcaf6c9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8571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a8bcaf6c9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a8bcaf6c9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0527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a8bcaf6c9e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a8bcaf6c9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Bulk separation of Mixture 5 completed .Santosh katariya.09-11-2020@ 10.10am</a:t>
            </a:r>
            <a:endParaRPr/>
          </a:p>
        </p:txBody>
      </p:sp>
    </p:spTree>
    <p:extLst>
      <p:ext uri="{BB962C8B-B14F-4D97-AF65-F5344CB8AC3E}">
        <p14:creationId xmlns:p14="http://schemas.microsoft.com/office/powerpoint/2010/main" val="317731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a8bcaf6c9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a8bcaf6c9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600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a8bcaf6c9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a8bcaf6c9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742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9c77b235f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9c77b235f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2990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a8bcaf6c9e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a8bcaf6c9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4839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8bcaf6c9e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a8bcaf6c9e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383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a8bcaf6c9e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a8bcaf6c9e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353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a8bcaf6c9e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a8bcaf6c9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1500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a8bcaf6c9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a8bcaf6c9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3493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a8bcaf6c9e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a8bcaf6c9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80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a8bcaf6c9e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a8bcaf6c9e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6754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a8bcaf6c9e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a8bcaf6c9e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MN done till here at 09-11-2020 in Session 2 from Mix 5 identification to Mix 6 type detection</a:t>
            </a:r>
            <a:endParaRPr/>
          </a:p>
          <a:p>
            <a:pPr marL="0" lvl="0" indent="0" algn="l" rtl="0">
              <a:spcBef>
                <a:spcPts val="0"/>
              </a:spcBef>
              <a:spcAft>
                <a:spcPts val="0"/>
              </a:spcAft>
              <a:buNone/>
            </a:pPr>
            <a:r>
              <a:rPr lang="en"/>
              <a:t>23-11-2020 KB to start from here….</a:t>
            </a:r>
            <a:endParaRPr/>
          </a:p>
        </p:txBody>
      </p:sp>
    </p:spTree>
    <p:extLst>
      <p:ext uri="{BB962C8B-B14F-4D97-AF65-F5344CB8AC3E}">
        <p14:creationId xmlns:p14="http://schemas.microsoft.com/office/powerpoint/2010/main" val="298871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a8bcaf6c9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a8bcaf6c9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0110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a8bcaf6c9e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a8bcaf6c9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9777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9c77b235fa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9c77b235fa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5813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a8bcaf6c9e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a8bcaf6c9e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9761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a8bcaf6c9e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a8bcaf6c9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08349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a8bcaf6c9e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a8bcaf6c9e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1350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a8bcaf6c9e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a8bcaf6c9e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690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a8bcaf6c9e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a8bcaf6c9e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880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acf21e08f3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acf21e08f3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3464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acf5462c4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acf5462c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Play this video first </a:t>
            </a:r>
            <a:r>
              <a:rPr lang="en" u="sng">
                <a:solidFill>
                  <a:schemeClr val="hlink"/>
                </a:solidFill>
                <a:hlinkClick r:id="rId3"/>
              </a:rPr>
              <a:t>https://www.youtube.com/watch?v=BqNyr2ar-Us</a:t>
            </a:r>
            <a:r>
              <a:rPr lang="en"/>
              <a:t> ask students to make a note of the explanation given in the video about the experiment and keep making points in miscellaneous page. During the EDTA solution preparation method, explain the students that we are using standard flask and 50ml beaker with wash bottle and distilled water, the method shown in video is different from our regular practical. End point shown in 8:27 min</a:t>
            </a:r>
            <a:endParaRPr/>
          </a:p>
          <a:p>
            <a:pPr marL="0" lvl="0" indent="0" algn="l" rtl="0">
              <a:spcBef>
                <a:spcPts val="0"/>
              </a:spcBef>
              <a:spcAft>
                <a:spcPts val="0"/>
              </a:spcAft>
              <a:buNone/>
            </a:pPr>
            <a:endParaRPr/>
          </a:p>
          <a:p>
            <a:pPr marL="0" lvl="0" indent="0" algn="l" rtl="0">
              <a:spcBef>
                <a:spcPts val="0"/>
              </a:spcBef>
              <a:spcAft>
                <a:spcPts val="0"/>
              </a:spcAft>
              <a:buNone/>
            </a:pPr>
            <a:r>
              <a:rPr lang="en"/>
              <a:t>General video of complexometry: </a:t>
            </a:r>
            <a:r>
              <a:rPr lang="en" u="sng">
                <a:solidFill>
                  <a:schemeClr val="hlink"/>
                </a:solidFill>
                <a:hlinkClick r:id="rId4"/>
              </a:rPr>
              <a:t>https://www.youtube.com/watch?v=EQxvY6a42Dw</a:t>
            </a:r>
            <a:r>
              <a:rPr lang="en"/>
              <a:t>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936063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acf21e08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acf21e08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0007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acf21e08f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acf21e08f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37205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acf21e08f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acf21e08f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2096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9c77b235f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9c77b235f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https://www.youtube.com/watch?v=7vKQuWWgULw</a:t>
            </a:r>
            <a:r>
              <a:rPr lang="en"/>
              <a:t>  - Detection of Nitrogen   -- -this was shown</a:t>
            </a:r>
            <a:endParaRPr/>
          </a:p>
          <a:p>
            <a:pPr marL="0" lvl="0" indent="0" algn="l" rtl="0">
              <a:spcBef>
                <a:spcPts val="0"/>
              </a:spcBef>
              <a:spcAft>
                <a:spcPts val="0"/>
              </a:spcAft>
              <a:buNone/>
            </a:pPr>
            <a:r>
              <a:rPr lang="en" u="sng">
                <a:solidFill>
                  <a:schemeClr val="hlink"/>
                </a:solidFill>
                <a:hlinkClick r:id="rId4"/>
              </a:rPr>
              <a:t>https://www.youtube.com/watch?v=lGcr_cUmzbY</a:t>
            </a:r>
            <a:r>
              <a:rPr lang="en"/>
              <a:t> - Detection of Halogens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1687747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acf21e08f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acf21e08f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4571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9c77b235fa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9c77b235fa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735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9c77b235fa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9c77b235f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133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9c77b235fa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9c77b235f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MM did till here 28-09-2020 @session 2</a:t>
            </a:r>
            <a:endParaRPr/>
          </a:p>
          <a:p>
            <a:pPr marL="0" lvl="0" indent="0" algn="l" rtl="0">
              <a:spcBef>
                <a:spcPts val="0"/>
              </a:spcBef>
              <a:spcAft>
                <a:spcPts val="0"/>
              </a:spcAft>
              <a:buNone/>
            </a:pPr>
            <a:r>
              <a:rPr lang="en"/>
              <a:t>2 hr to 4 hr prac done by MN on 5-10-2020 and 12-10-2020 for OM-1 with proper writing format discussed. 12-10-2020 , Session 2 was cancelled due to Mumbai Power Cut.</a:t>
            </a:r>
            <a:endParaRPr/>
          </a:p>
          <a:p>
            <a:pPr marL="0" lvl="0" indent="0" algn="l" rtl="0">
              <a:spcBef>
                <a:spcPts val="0"/>
              </a:spcBef>
              <a:spcAft>
                <a:spcPts val="0"/>
              </a:spcAft>
              <a:buNone/>
            </a:pPr>
            <a:r>
              <a:rPr lang="en"/>
              <a:t>19-10-2020: MN to continue with format discussion of OM-1 </a:t>
            </a:r>
            <a:endParaRPr/>
          </a:p>
        </p:txBody>
      </p:sp>
    </p:spTree>
    <p:extLst>
      <p:ext uri="{BB962C8B-B14F-4D97-AF65-F5344CB8AC3E}">
        <p14:creationId xmlns:p14="http://schemas.microsoft.com/office/powerpoint/2010/main" val="4000533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9eacc8e7f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9eacc8e7f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2248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22E9D8-39D1-4722-B421-2D9293C3513F}"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18949-C1A4-4B14-9FE5-8316C201FF36}" type="slidenum">
              <a:rPr lang="en-US" smtClean="0"/>
              <a:t>‹#›</a:t>
            </a:fld>
            <a:endParaRPr lang="en-US"/>
          </a:p>
        </p:txBody>
      </p:sp>
    </p:spTree>
    <p:extLst>
      <p:ext uri="{BB962C8B-B14F-4D97-AF65-F5344CB8AC3E}">
        <p14:creationId xmlns:p14="http://schemas.microsoft.com/office/powerpoint/2010/main" val="353148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22E9D8-39D1-4722-B421-2D9293C3513F}"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18949-C1A4-4B14-9FE5-8316C201FF36}" type="slidenum">
              <a:rPr lang="en-US" smtClean="0"/>
              <a:t>‹#›</a:t>
            </a:fld>
            <a:endParaRPr lang="en-US"/>
          </a:p>
        </p:txBody>
      </p:sp>
    </p:spTree>
    <p:extLst>
      <p:ext uri="{BB962C8B-B14F-4D97-AF65-F5344CB8AC3E}">
        <p14:creationId xmlns:p14="http://schemas.microsoft.com/office/powerpoint/2010/main" val="376970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22E9D8-39D1-4722-B421-2D9293C3513F}"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18949-C1A4-4B14-9FE5-8316C201FF36}" type="slidenum">
              <a:rPr lang="en-US" smtClean="0"/>
              <a:t>‹#›</a:t>
            </a:fld>
            <a:endParaRPr lang="en-US"/>
          </a:p>
        </p:txBody>
      </p:sp>
    </p:spTree>
    <p:extLst>
      <p:ext uri="{BB962C8B-B14F-4D97-AF65-F5344CB8AC3E}">
        <p14:creationId xmlns:p14="http://schemas.microsoft.com/office/powerpoint/2010/main" val="1368182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16"/>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7" name="Google Shape;67;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5862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21"/>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5" name="Google Shape;85;p21"/>
          <p:cNvCxnSpPr/>
          <p:nvPr/>
        </p:nvCxnSpPr>
        <p:spPr>
          <a:xfrm>
            <a:off x="6706233" y="5994000"/>
            <a:ext cx="624400" cy="0"/>
          </a:xfrm>
          <a:prstGeom prst="straightConnector1">
            <a:avLst/>
          </a:prstGeom>
          <a:noFill/>
          <a:ln w="19050" cap="flat" cmpd="sng">
            <a:solidFill>
              <a:schemeClr val="lt2"/>
            </a:solidFill>
            <a:prstDash val="solid"/>
            <a:round/>
            <a:headEnd type="none" w="sm" len="sm"/>
            <a:tailEnd type="none" w="sm" len="sm"/>
          </a:ln>
        </p:spPr>
      </p:cxnSp>
      <p:sp>
        <p:nvSpPr>
          <p:cNvPr id="86" name="Google Shape;86;p21"/>
          <p:cNvSpPr txBox="1">
            <a:spLocks noGrp="1"/>
          </p:cNvSpPr>
          <p:nvPr>
            <p:ph type="title"/>
          </p:nvPr>
        </p:nvSpPr>
        <p:spPr>
          <a:xfrm>
            <a:off x="354000" y="1607767"/>
            <a:ext cx="5393600" cy="20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7" name="Google Shape;87;p21"/>
          <p:cNvSpPr txBox="1">
            <a:spLocks noGrp="1"/>
          </p:cNvSpPr>
          <p:nvPr>
            <p:ph type="subTitle" idx="1"/>
          </p:nvPr>
        </p:nvSpPr>
        <p:spPr>
          <a:xfrm>
            <a:off x="354000" y="3692001"/>
            <a:ext cx="53936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8" name="Google Shape;88;p21"/>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Clr>
                <a:schemeClr val="lt1"/>
              </a:buClr>
              <a:buSzPts val="1800"/>
              <a:buChar char="●"/>
              <a:defRPr>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89" name="Google Shape;89;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9155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653667" y="701800"/>
            <a:ext cx="77300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82" name="Google Shape;82;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59673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22E9D8-39D1-4722-B421-2D9293C3513F}"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18949-C1A4-4B14-9FE5-8316C201FF36}" type="slidenum">
              <a:rPr lang="en-US" smtClean="0"/>
              <a:t>‹#›</a:t>
            </a:fld>
            <a:endParaRPr lang="en-US"/>
          </a:p>
        </p:txBody>
      </p:sp>
    </p:spTree>
    <p:extLst>
      <p:ext uri="{BB962C8B-B14F-4D97-AF65-F5344CB8AC3E}">
        <p14:creationId xmlns:p14="http://schemas.microsoft.com/office/powerpoint/2010/main" val="355901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22E9D8-39D1-4722-B421-2D9293C3513F}"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18949-C1A4-4B14-9FE5-8316C201FF36}" type="slidenum">
              <a:rPr lang="en-US" smtClean="0"/>
              <a:t>‹#›</a:t>
            </a:fld>
            <a:endParaRPr lang="en-US"/>
          </a:p>
        </p:txBody>
      </p:sp>
    </p:spTree>
    <p:extLst>
      <p:ext uri="{BB962C8B-B14F-4D97-AF65-F5344CB8AC3E}">
        <p14:creationId xmlns:p14="http://schemas.microsoft.com/office/powerpoint/2010/main" val="1266904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22E9D8-39D1-4722-B421-2D9293C3513F}"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18949-C1A4-4B14-9FE5-8316C201FF36}" type="slidenum">
              <a:rPr lang="en-US" smtClean="0"/>
              <a:t>‹#›</a:t>
            </a:fld>
            <a:endParaRPr lang="en-US"/>
          </a:p>
        </p:txBody>
      </p:sp>
    </p:spTree>
    <p:extLst>
      <p:ext uri="{BB962C8B-B14F-4D97-AF65-F5344CB8AC3E}">
        <p14:creationId xmlns:p14="http://schemas.microsoft.com/office/powerpoint/2010/main" val="374112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22E9D8-39D1-4722-B421-2D9293C3513F}" type="datetimeFigureOut">
              <a:rPr lang="en-US" smtClean="0"/>
              <a:t>12/11/2020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218949-C1A4-4B14-9FE5-8316C201FF36}" type="slidenum">
              <a:rPr lang="en-US" smtClean="0"/>
              <a:t>‹#›</a:t>
            </a:fld>
            <a:endParaRPr lang="en-US"/>
          </a:p>
        </p:txBody>
      </p:sp>
    </p:spTree>
    <p:extLst>
      <p:ext uri="{BB962C8B-B14F-4D97-AF65-F5344CB8AC3E}">
        <p14:creationId xmlns:p14="http://schemas.microsoft.com/office/powerpoint/2010/main" val="3084723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22E9D8-39D1-4722-B421-2D9293C3513F}" type="datetimeFigureOut">
              <a:rPr lang="en-US" smtClean="0"/>
              <a:t>12/11/2020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218949-C1A4-4B14-9FE5-8316C201FF36}" type="slidenum">
              <a:rPr lang="en-US" smtClean="0"/>
              <a:t>‹#›</a:t>
            </a:fld>
            <a:endParaRPr lang="en-US"/>
          </a:p>
        </p:txBody>
      </p:sp>
    </p:spTree>
    <p:extLst>
      <p:ext uri="{BB962C8B-B14F-4D97-AF65-F5344CB8AC3E}">
        <p14:creationId xmlns:p14="http://schemas.microsoft.com/office/powerpoint/2010/main" val="4241961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22E9D8-39D1-4722-B421-2D9293C3513F}" type="datetimeFigureOut">
              <a:rPr lang="en-US" smtClean="0"/>
              <a:t>12/11/2020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218949-C1A4-4B14-9FE5-8316C201FF36}" type="slidenum">
              <a:rPr lang="en-US" smtClean="0"/>
              <a:t>‹#›</a:t>
            </a:fld>
            <a:endParaRPr lang="en-US"/>
          </a:p>
        </p:txBody>
      </p:sp>
    </p:spTree>
    <p:extLst>
      <p:ext uri="{BB962C8B-B14F-4D97-AF65-F5344CB8AC3E}">
        <p14:creationId xmlns:p14="http://schemas.microsoft.com/office/powerpoint/2010/main" val="3442694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22E9D8-39D1-4722-B421-2D9293C3513F}"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18949-C1A4-4B14-9FE5-8316C201FF36}" type="slidenum">
              <a:rPr lang="en-US" smtClean="0"/>
              <a:t>‹#›</a:t>
            </a:fld>
            <a:endParaRPr lang="en-US"/>
          </a:p>
        </p:txBody>
      </p:sp>
    </p:spTree>
    <p:extLst>
      <p:ext uri="{BB962C8B-B14F-4D97-AF65-F5344CB8AC3E}">
        <p14:creationId xmlns:p14="http://schemas.microsoft.com/office/powerpoint/2010/main" val="672864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22E9D8-39D1-4722-B421-2D9293C3513F}"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18949-C1A4-4B14-9FE5-8316C201FF36}" type="slidenum">
              <a:rPr lang="en-US" smtClean="0"/>
              <a:t>‹#›</a:t>
            </a:fld>
            <a:endParaRPr lang="en-US"/>
          </a:p>
        </p:txBody>
      </p:sp>
    </p:spTree>
    <p:extLst>
      <p:ext uri="{BB962C8B-B14F-4D97-AF65-F5344CB8AC3E}">
        <p14:creationId xmlns:p14="http://schemas.microsoft.com/office/powerpoint/2010/main" val="3226251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22E9D8-39D1-4722-B421-2D9293C3513F}" type="datetimeFigureOut">
              <a:rPr lang="en-US" smtClean="0"/>
              <a:t>12/11/2020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18949-C1A4-4B14-9FE5-8316C201FF36}" type="slidenum">
              <a:rPr lang="en-US" smtClean="0"/>
              <a:t>‹#›</a:t>
            </a:fld>
            <a:endParaRPr lang="en-US"/>
          </a:p>
        </p:txBody>
      </p:sp>
    </p:spTree>
    <p:extLst>
      <p:ext uri="{BB962C8B-B14F-4D97-AF65-F5344CB8AC3E}">
        <p14:creationId xmlns:p14="http://schemas.microsoft.com/office/powerpoint/2010/main" val="3514081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6XjWj5L-nZE"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28.jpg"/><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29.jp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31.jpg"/><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35.jp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36.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BqNyr2ar-Us"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jpg"/><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sz="3600" b="1"/>
              <a:t>D] CHARACTERISATION OF COMPONENT B (Phenol)</a:t>
            </a:r>
            <a:endParaRPr sz="3600" b="1"/>
          </a:p>
          <a:p>
            <a:endParaRPr sz="3600"/>
          </a:p>
        </p:txBody>
      </p:sp>
      <p:sp>
        <p:nvSpPr>
          <p:cNvPr id="464" name="Google Shape;464;p7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465" name="Google Shape;465;p75"/>
          <p:cNvPicPr preferRelativeResize="0"/>
          <p:nvPr/>
        </p:nvPicPr>
        <p:blipFill>
          <a:blip r:embed="rId3">
            <a:alphaModFix/>
          </a:blip>
          <a:stretch>
            <a:fillRect/>
          </a:stretch>
        </p:blipFill>
        <p:spPr>
          <a:xfrm>
            <a:off x="685800" y="2323267"/>
            <a:ext cx="3215467" cy="3200100"/>
          </a:xfrm>
          <a:prstGeom prst="rect">
            <a:avLst/>
          </a:prstGeom>
          <a:noFill/>
          <a:ln>
            <a:noFill/>
          </a:ln>
        </p:spPr>
      </p:pic>
      <p:pic>
        <p:nvPicPr>
          <p:cNvPr id="466" name="Google Shape;466;p75"/>
          <p:cNvPicPr preferRelativeResize="0"/>
          <p:nvPr/>
        </p:nvPicPr>
        <p:blipFill rotWithShape="1">
          <a:blip r:embed="rId4">
            <a:alphaModFix/>
          </a:blip>
          <a:srcRect t="20293"/>
          <a:stretch/>
        </p:blipFill>
        <p:spPr>
          <a:xfrm>
            <a:off x="3901267" y="1536634"/>
            <a:ext cx="8160965" cy="4280897"/>
          </a:xfrm>
          <a:prstGeom prst="rect">
            <a:avLst/>
          </a:prstGeom>
          <a:noFill/>
          <a:ln>
            <a:noFill/>
          </a:ln>
        </p:spPr>
      </p:pic>
    </p:spTree>
    <p:extLst>
      <p:ext uri="{BB962C8B-B14F-4D97-AF65-F5344CB8AC3E}">
        <p14:creationId xmlns:p14="http://schemas.microsoft.com/office/powerpoint/2010/main" val="2257505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b="1"/>
              <a:t>A] PRELIMINARY TESTS</a:t>
            </a:r>
            <a:endParaRPr b="1"/>
          </a:p>
        </p:txBody>
      </p:sp>
      <p:graphicFrame>
        <p:nvGraphicFramePr>
          <p:cNvPr id="532" name="Google Shape;532;p84"/>
          <p:cNvGraphicFramePr/>
          <p:nvPr/>
        </p:nvGraphicFramePr>
        <p:xfrm>
          <a:off x="1270000" y="2138167"/>
          <a:ext cx="4000000" cy="4000000"/>
        </p:xfrm>
        <a:graphic>
          <a:graphicData uri="http://schemas.openxmlformats.org/drawingml/2006/table">
            <a:tbl>
              <a:tblPr>
                <a:noFill/>
              </a:tblPr>
              <a:tblGrid>
                <a:gridCol w="4826000"/>
                <a:gridCol w="4826000"/>
              </a:tblGrid>
              <a:tr h="967967">
                <a:tc>
                  <a:txBody>
                    <a:bodyPr/>
                    <a:lstStyle/>
                    <a:p>
                      <a:pPr marL="0" lvl="0" indent="0" algn="ctr" rtl="0">
                        <a:spcBef>
                          <a:spcPts val="0"/>
                        </a:spcBef>
                        <a:spcAft>
                          <a:spcPts val="0"/>
                        </a:spcAft>
                        <a:buNone/>
                      </a:pPr>
                      <a:r>
                        <a:rPr lang="en" sz="3200" b="1">
                          <a:latin typeface="Proxima Nova"/>
                          <a:ea typeface="Proxima Nova"/>
                          <a:cs typeface="Proxima Nova"/>
                          <a:sym typeface="Proxima Nova"/>
                        </a:rPr>
                        <a:t>TEST</a:t>
                      </a:r>
                      <a:endParaRPr sz="3200" b="1">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latin typeface="Proxima Nova"/>
                          <a:ea typeface="Proxima Nova"/>
                          <a:cs typeface="Proxima Nova"/>
                          <a:sym typeface="Proxima Nova"/>
                        </a:rPr>
                        <a:t>OBSERVATION</a:t>
                      </a:r>
                      <a:endParaRPr sz="3200" b="1">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967967">
                <a:tc>
                  <a:txBody>
                    <a:bodyPr/>
                    <a:lstStyle/>
                    <a:p>
                      <a:pPr marL="0" lvl="0" indent="0" algn="l" rtl="0">
                        <a:spcBef>
                          <a:spcPts val="0"/>
                        </a:spcBef>
                        <a:spcAft>
                          <a:spcPts val="0"/>
                        </a:spcAft>
                        <a:buNone/>
                      </a:pPr>
                      <a:r>
                        <a:rPr lang="en" sz="3200">
                          <a:latin typeface="Proxima Nova"/>
                          <a:ea typeface="Proxima Nova"/>
                          <a:cs typeface="Proxima Nova"/>
                          <a:sym typeface="Proxima Nova"/>
                        </a:rPr>
                        <a:t>Colour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3200">
                          <a:latin typeface="Proxima Nova"/>
                          <a:ea typeface="Proxima Nova"/>
                          <a:cs typeface="Proxima Nova"/>
                          <a:sym typeface="Proxima Nova"/>
                        </a:rPr>
                        <a:t>Pale Yellow</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967967">
                <a:tc>
                  <a:txBody>
                    <a:bodyPr/>
                    <a:lstStyle/>
                    <a:p>
                      <a:pPr marL="0" lvl="0" indent="0" algn="l" rtl="0">
                        <a:spcBef>
                          <a:spcPts val="0"/>
                        </a:spcBef>
                        <a:spcAft>
                          <a:spcPts val="0"/>
                        </a:spcAft>
                        <a:buNone/>
                      </a:pPr>
                      <a:r>
                        <a:rPr lang="en" sz="3200">
                          <a:latin typeface="Proxima Nova"/>
                          <a:ea typeface="Proxima Nova"/>
                          <a:cs typeface="Proxima Nova"/>
                          <a:sym typeface="Proxima Nova"/>
                        </a:rPr>
                        <a:t>Nature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3200">
                          <a:latin typeface="Proxima Nova"/>
                          <a:ea typeface="Proxima Nova"/>
                          <a:cs typeface="Proxima Nova"/>
                          <a:sym typeface="Proxima Nova"/>
                        </a:rPr>
                        <a:t>Solid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967967">
                <a:tc>
                  <a:txBody>
                    <a:bodyPr/>
                    <a:lstStyle/>
                    <a:p>
                      <a:pPr marL="0" lvl="0" indent="0" algn="l" rtl="0">
                        <a:spcBef>
                          <a:spcPts val="0"/>
                        </a:spcBef>
                        <a:spcAft>
                          <a:spcPts val="0"/>
                        </a:spcAft>
                        <a:buNone/>
                      </a:pPr>
                      <a:r>
                        <a:rPr lang="en" sz="3200">
                          <a:latin typeface="Proxima Nova"/>
                          <a:ea typeface="Proxima Nova"/>
                          <a:cs typeface="Proxima Nova"/>
                          <a:sym typeface="Proxima Nova"/>
                        </a:rPr>
                        <a:t>Odour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3200">
                          <a:latin typeface="Proxima Nova"/>
                          <a:ea typeface="Proxima Nova"/>
                          <a:cs typeface="Proxima Nova"/>
                          <a:sym typeface="Proxima Nova"/>
                        </a:rPr>
                        <a:t>No characteristic odour</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bl>
          </a:graphicData>
        </a:graphic>
      </p:graphicFrame>
    </p:spTree>
    <p:extLst>
      <p:ext uri="{BB962C8B-B14F-4D97-AF65-F5344CB8AC3E}">
        <p14:creationId xmlns:p14="http://schemas.microsoft.com/office/powerpoint/2010/main" val="1454034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85"/>
          <p:cNvSpPr txBox="1">
            <a:spLocks noGrp="1"/>
          </p:cNvSpPr>
          <p:nvPr>
            <p:ph type="title"/>
          </p:nvPr>
        </p:nvSpPr>
        <p:spPr>
          <a:xfrm>
            <a:off x="653667" y="701800"/>
            <a:ext cx="7730000" cy="5454400"/>
          </a:xfrm>
          <a:prstGeom prst="rect">
            <a:avLst/>
          </a:prstGeom>
        </p:spPr>
        <p:txBody>
          <a:bodyPr spcFirstLastPara="1" vert="horz" wrap="square" lIns="121900" tIns="121900" rIns="121900" bIns="121900" rtlCol="0" anchor="ctr" anchorCtr="0">
            <a:noAutofit/>
          </a:bodyPr>
          <a:lstStyle/>
          <a:p>
            <a:endParaRPr/>
          </a:p>
        </p:txBody>
      </p:sp>
      <p:sp>
        <p:nvSpPr>
          <p:cNvPr id="538" name="Google Shape;538;p85"/>
          <p:cNvSpPr txBox="1"/>
          <p:nvPr/>
        </p:nvSpPr>
        <p:spPr>
          <a:xfrm>
            <a:off x="1510233" y="6156200"/>
            <a:ext cx="9502000" cy="584800"/>
          </a:xfrm>
          <a:prstGeom prst="rect">
            <a:avLst/>
          </a:prstGeom>
          <a:noFill/>
          <a:ln>
            <a:noFill/>
          </a:ln>
        </p:spPr>
        <p:txBody>
          <a:bodyPr spcFirstLastPara="1" wrap="square" lIns="121900" tIns="121900" rIns="121900" bIns="121900" anchor="t" anchorCtr="0">
            <a:noAutofit/>
          </a:bodyPr>
          <a:lstStyle/>
          <a:p>
            <a:r>
              <a:rPr lang="en" sz="2667">
                <a:latin typeface="Proxima Nova"/>
                <a:ea typeface="Proxima Nova"/>
                <a:cs typeface="Proxima Nova"/>
                <a:sym typeface="Proxima Nova"/>
              </a:rPr>
              <a:t>Therefore, the type of the mixture is </a:t>
            </a:r>
            <a:r>
              <a:rPr lang="en" sz="2667" b="1" u="sng">
                <a:latin typeface="Proxima Nova"/>
                <a:ea typeface="Proxima Nova"/>
                <a:cs typeface="Proxima Nova"/>
                <a:sym typeface="Proxima Nova"/>
              </a:rPr>
              <a:t>Acid + Base</a:t>
            </a:r>
            <a:r>
              <a:rPr lang="en" sz="2667">
                <a:latin typeface="Proxima Nova"/>
                <a:ea typeface="Proxima Nova"/>
                <a:cs typeface="Proxima Nova"/>
                <a:sym typeface="Proxima Nova"/>
              </a:rPr>
              <a:t>.</a:t>
            </a:r>
            <a:endParaRPr sz="2667">
              <a:latin typeface="Proxima Nova"/>
              <a:ea typeface="Proxima Nova"/>
              <a:cs typeface="Proxima Nova"/>
              <a:sym typeface="Proxima Nova"/>
            </a:endParaRPr>
          </a:p>
        </p:txBody>
      </p:sp>
      <p:sp>
        <p:nvSpPr>
          <p:cNvPr id="539" name="Google Shape;539;p85"/>
          <p:cNvSpPr txBox="1"/>
          <p:nvPr/>
        </p:nvSpPr>
        <p:spPr>
          <a:xfrm>
            <a:off x="528800" y="-66133"/>
            <a:ext cx="10609200" cy="479200"/>
          </a:xfrm>
          <a:prstGeom prst="rect">
            <a:avLst/>
          </a:prstGeom>
          <a:noFill/>
          <a:ln>
            <a:noFill/>
          </a:ln>
        </p:spPr>
        <p:txBody>
          <a:bodyPr spcFirstLastPara="1" wrap="square" lIns="121900" tIns="121900" rIns="121900" bIns="121900" anchor="t" anchorCtr="0">
            <a:noAutofit/>
          </a:bodyPr>
          <a:lstStyle/>
          <a:p>
            <a:r>
              <a:rPr lang="en" sz="3733" b="1">
                <a:latin typeface="Proxima Nova"/>
                <a:ea typeface="Proxima Nova"/>
                <a:cs typeface="Proxima Nova"/>
                <a:sym typeface="Proxima Nova"/>
              </a:rPr>
              <a:t>B] DETECTION OF THE TYPE OF THE MIXTURE</a:t>
            </a:r>
            <a:endParaRPr sz="3733" b="1">
              <a:latin typeface="Proxima Nova"/>
              <a:ea typeface="Proxima Nova"/>
              <a:cs typeface="Proxima Nova"/>
              <a:sym typeface="Proxima Nova"/>
            </a:endParaRPr>
          </a:p>
        </p:txBody>
      </p:sp>
      <p:pic>
        <p:nvPicPr>
          <p:cNvPr id="540" name="Google Shape;540;p85"/>
          <p:cNvPicPr preferRelativeResize="0"/>
          <p:nvPr/>
        </p:nvPicPr>
        <p:blipFill>
          <a:blip r:embed="rId3">
            <a:alphaModFix/>
          </a:blip>
          <a:stretch>
            <a:fillRect/>
          </a:stretch>
        </p:blipFill>
        <p:spPr>
          <a:xfrm>
            <a:off x="273067" y="608801"/>
            <a:ext cx="11645900" cy="5622500"/>
          </a:xfrm>
          <a:prstGeom prst="rect">
            <a:avLst/>
          </a:prstGeom>
          <a:noFill/>
          <a:ln>
            <a:noFill/>
          </a:ln>
        </p:spPr>
      </p:pic>
    </p:spTree>
    <p:extLst>
      <p:ext uri="{BB962C8B-B14F-4D97-AF65-F5344CB8AC3E}">
        <p14:creationId xmlns:p14="http://schemas.microsoft.com/office/powerpoint/2010/main" val="386857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8"/>
                                        </p:tgtEl>
                                        <p:attrNameLst>
                                          <p:attrName>style.visibility</p:attrName>
                                        </p:attrNameLst>
                                      </p:cBhvr>
                                      <p:to>
                                        <p:strVal val="visible"/>
                                      </p:to>
                                    </p:set>
                                    <p:anim calcmode="lin" valueType="num">
                                      <p:cBhvr additive="base">
                                        <p:cTn id="7" dur="1500"/>
                                        <p:tgtEl>
                                          <p:spTgt spid="5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86"/>
          <p:cNvSpPr txBox="1">
            <a:spLocks noGrp="1"/>
          </p:cNvSpPr>
          <p:nvPr>
            <p:ph type="title"/>
          </p:nvPr>
        </p:nvSpPr>
        <p:spPr>
          <a:xfrm>
            <a:off x="152400" y="593367"/>
            <a:ext cx="11887200" cy="763600"/>
          </a:xfrm>
          <a:prstGeom prst="rect">
            <a:avLst/>
          </a:prstGeom>
        </p:spPr>
        <p:txBody>
          <a:bodyPr spcFirstLastPara="1" vert="horz" wrap="square" lIns="121900" tIns="121900" rIns="121900" bIns="121900" rtlCol="0" anchor="t" anchorCtr="0">
            <a:noAutofit/>
          </a:bodyPr>
          <a:lstStyle/>
          <a:p>
            <a:r>
              <a:rPr lang="en" sz="3333" b="1"/>
              <a:t>C] SEPARATION OF THE MIXTURE INTO ITS COMPONENTS</a:t>
            </a:r>
            <a:endParaRPr sz="3333" b="1"/>
          </a:p>
        </p:txBody>
      </p:sp>
      <p:sp>
        <p:nvSpPr>
          <p:cNvPr id="546" name="Google Shape;546;p8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547" name="Google Shape;547;p86"/>
          <p:cNvPicPr preferRelativeResize="0"/>
          <p:nvPr/>
        </p:nvPicPr>
        <p:blipFill>
          <a:blip r:embed="rId3">
            <a:alphaModFix/>
          </a:blip>
          <a:stretch>
            <a:fillRect/>
          </a:stretch>
        </p:blipFill>
        <p:spPr>
          <a:xfrm>
            <a:off x="152400" y="1331367"/>
            <a:ext cx="11887200" cy="4965700"/>
          </a:xfrm>
          <a:prstGeom prst="rect">
            <a:avLst/>
          </a:prstGeom>
          <a:noFill/>
          <a:ln>
            <a:noFill/>
          </a:ln>
        </p:spPr>
      </p:pic>
    </p:spTree>
    <p:extLst>
      <p:ext uri="{BB962C8B-B14F-4D97-AF65-F5344CB8AC3E}">
        <p14:creationId xmlns:p14="http://schemas.microsoft.com/office/powerpoint/2010/main" val="3760934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sz="3600" b="1"/>
              <a:t>D] CHARACTERISATION OF COMPONENT B (Base)</a:t>
            </a:r>
            <a:endParaRPr sz="3600" b="1"/>
          </a:p>
          <a:p>
            <a:endParaRPr/>
          </a:p>
        </p:txBody>
      </p:sp>
      <p:pic>
        <p:nvPicPr>
          <p:cNvPr id="553" name="Google Shape;553;p87"/>
          <p:cNvPicPr preferRelativeResize="0"/>
          <p:nvPr/>
        </p:nvPicPr>
        <p:blipFill rotWithShape="1">
          <a:blip r:embed="rId3">
            <a:alphaModFix/>
          </a:blip>
          <a:srcRect l="6480" t="15530" b="5834"/>
          <a:stretch/>
        </p:blipFill>
        <p:spPr>
          <a:xfrm>
            <a:off x="4519767" y="1536633"/>
            <a:ext cx="7290429" cy="4943667"/>
          </a:xfrm>
          <a:prstGeom prst="rect">
            <a:avLst/>
          </a:prstGeom>
          <a:noFill/>
          <a:ln w="19050" cap="flat" cmpd="sng">
            <a:solidFill>
              <a:srgbClr val="000000"/>
            </a:solidFill>
            <a:prstDash val="solid"/>
            <a:round/>
            <a:headEnd type="none" w="sm" len="sm"/>
            <a:tailEnd type="none" w="sm" len="sm"/>
          </a:ln>
        </p:spPr>
      </p:pic>
      <p:pic>
        <p:nvPicPr>
          <p:cNvPr id="554" name="Google Shape;554;p87"/>
          <p:cNvPicPr preferRelativeResize="0"/>
          <p:nvPr/>
        </p:nvPicPr>
        <p:blipFill>
          <a:blip r:embed="rId4">
            <a:alphaModFix/>
          </a:blip>
          <a:stretch>
            <a:fillRect/>
          </a:stretch>
        </p:blipFill>
        <p:spPr>
          <a:xfrm>
            <a:off x="390867" y="1721436"/>
            <a:ext cx="3824400" cy="3683067"/>
          </a:xfrm>
          <a:prstGeom prst="rect">
            <a:avLst/>
          </a:prstGeom>
          <a:noFill/>
          <a:ln>
            <a:noFill/>
          </a:ln>
        </p:spPr>
      </p:pic>
    </p:spTree>
    <p:extLst>
      <p:ext uri="{BB962C8B-B14F-4D97-AF65-F5344CB8AC3E}">
        <p14:creationId xmlns:p14="http://schemas.microsoft.com/office/powerpoint/2010/main" val="434762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88"/>
          <p:cNvPicPr preferRelativeResize="0"/>
          <p:nvPr/>
        </p:nvPicPr>
        <p:blipFill rotWithShape="1">
          <a:blip r:embed="rId3">
            <a:alphaModFix/>
          </a:blip>
          <a:srcRect t="6715" b="7733"/>
          <a:stretch/>
        </p:blipFill>
        <p:spPr>
          <a:xfrm>
            <a:off x="5015568" y="424767"/>
            <a:ext cx="6655369" cy="6008467"/>
          </a:xfrm>
          <a:prstGeom prst="rect">
            <a:avLst/>
          </a:prstGeom>
          <a:noFill/>
          <a:ln w="19050" cap="flat" cmpd="sng">
            <a:solidFill>
              <a:srgbClr val="000000"/>
            </a:solidFill>
            <a:prstDash val="solid"/>
            <a:round/>
            <a:headEnd type="none" w="sm" len="sm"/>
            <a:tailEnd type="none" w="sm" len="sm"/>
          </a:ln>
        </p:spPr>
      </p:pic>
      <p:pic>
        <p:nvPicPr>
          <p:cNvPr id="560" name="Google Shape;560;p88"/>
          <p:cNvPicPr preferRelativeResize="0"/>
          <p:nvPr/>
        </p:nvPicPr>
        <p:blipFill>
          <a:blip r:embed="rId4">
            <a:alphaModFix/>
          </a:blip>
          <a:stretch>
            <a:fillRect/>
          </a:stretch>
        </p:blipFill>
        <p:spPr>
          <a:xfrm>
            <a:off x="585333" y="1516736"/>
            <a:ext cx="3824400" cy="3683067"/>
          </a:xfrm>
          <a:prstGeom prst="rect">
            <a:avLst/>
          </a:prstGeom>
          <a:noFill/>
          <a:ln>
            <a:noFill/>
          </a:ln>
        </p:spPr>
      </p:pic>
    </p:spTree>
    <p:extLst>
      <p:ext uri="{BB962C8B-B14F-4D97-AF65-F5344CB8AC3E}">
        <p14:creationId xmlns:p14="http://schemas.microsoft.com/office/powerpoint/2010/main" val="3394620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89"/>
          <p:cNvPicPr preferRelativeResize="0"/>
          <p:nvPr/>
        </p:nvPicPr>
        <p:blipFill rotWithShape="1">
          <a:blip r:embed="rId3">
            <a:alphaModFix/>
          </a:blip>
          <a:srcRect t="10817" b="11524"/>
          <a:stretch/>
        </p:blipFill>
        <p:spPr>
          <a:xfrm>
            <a:off x="4622100" y="883985"/>
            <a:ext cx="7209899" cy="4864900"/>
          </a:xfrm>
          <a:prstGeom prst="rect">
            <a:avLst/>
          </a:prstGeom>
          <a:noFill/>
          <a:ln w="19050" cap="flat" cmpd="sng">
            <a:solidFill>
              <a:srgbClr val="000000"/>
            </a:solidFill>
            <a:prstDash val="solid"/>
            <a:round/>
            <a:headEnd type="none" w="sm" len="sm"/>
            <a:tailEnd type="none" w="sm" len="sm"/>
          </a:ln>
        </p:spPr>
      </p:pic>
      <p:pic>
        <p:nvPicPr>
          <p:cNvPr id="566" name="Google Shape;566;p89"/>
          <p:cNvPicPr preferRelativeResize="0"/>
          <p:nvPr/>
        </p:nvPicPr>
        <p:blipFill>
          <a:blip r:embed="rId4">
            <a:alphaModFix/>
          </a:blip>
          <a:stretch>
            <a:fillRect/>
          </a:stretch>
        </p:blipFill>
        <p:spPr>
          <a:xfrm>
            <a:off x="206667" y="1342736"/>
            <a:ext cx="3824400" cy="3683067"/>
          </a:xfrm>
          <a:prstGeom prst="rect">
            <a:avLst/>
          </a:prstGeom>
          <a:noFill/>
          <a:ln>
            <a:noFill/>
          </a:ln>
        </p:spPr>
      </p:pic>
    </p:spTree>
    <p:extLst>
      <p:ext uri="{BB962C8B-B14F-4D97-AF65-F5344CB8AC3E}">
        <p14:creationId xmlns:p14="http://schemas.microsoft.com/office/powerpoint/2010/main" val="4098398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9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solidFill>
                  <a:srgbClr val="000000"/>
                </a:solidFill>
              </a:rPr>
              <a:t>(c) Elemental Analysis</a:t>
            </a:r>
            <a:endParaRPr>
              <a:solidFill>
                <a:srgbClr val="000000"/>
              </a:solidFill>
            </a:endParaRPr>
          </a:p>
        </p:txBody>
      </p:sp>
      <p:sp>
        <p:nvSpPr>
          <p:cNvPr id="572" name="Google Shape;572;p9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en">
                <a:solidFill>
                  <a:srgbClr val="000000"/>
                </a:solidFill>
              </a:rPr>
              <a:t>Freshly cut sodium metal is taken in a dry fusion tube and heated gently, till it just melts. Then add a R.G. of dry solid. The substance is allowed to react with sodium. It is heated till red hot and the fusion tube is dropped in the porcelain dish containing 5 ml of distilled water. The dish is immediately covered with asbestos sheet. The contents are mixed properly, boiled, concentrated to 2 ml and filtered. </a:t>
            </a:r>
            <a:endParaRPr>
              <a:solidFill>
                <a:srgbClr val="000000"/>
              </a:solidFill>
            </a:endParaRPr>
          </a:p>
          <a:p>
            <a:pPr marL="0" indent="0">
              <a:spcBef>
                <a:spcPts val="2133"/>
              </a:spcBef>
              <a:spcAft>
                <a:spcPts val="2133"/>
              </a:spcAft>
              <a:buNone/>
            </a:pPr>
            <a:r>
              <a:rPr lang="en" b="1">
                <a:solidFill>
                  <a:srgbClr val="000000"/>
                </a:solidFill>
              </a:rPr>
              <a:t>The filtrate is tested for nitrogen, sulphur and halogens.</a:t>
            </a:r>
            <a:endParaRPr b="1">
              <a:solidFill>
                <a:srgbClr val="000000"/>
              </a:solidFill>
            </a:endParaRPr>
          </a:p>
        </p:txBody>
      </p:sp>
    </p:spTree>
    <p:extLst>
      <p:ext uri="{BB962C8B-B14F-4D97-AF65-F5344CB8AC3E}">
        <p14:creationId xmlns:p14="http://schemas.microsoft.com/office/powerpoint/2010/main" val="501559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91"/>
          <p:cNvPicPr preferRelativeResize="0"/>
          <p:nvPr/>
        </p:nvPicPr>
        <p:blipFill rotWithShape="1">
          <a:blip r:embed="rId3">
            <a:alphaModFix/>
          </a:blip>
          <a:srcRect b="5060"/>
          <a:stretch/>
        </p:blipFill>
        <p:spPr>
          <a:xfrm>
            <a:off x="4269068" y="676534"/>
            <a:ext cx="7647233" cy="5156933"/>
          </a:xfrm>
          <a:prstGeom prst="rect">
            <a:avLst/>
          </a:prstGeom>
          <a:noFill/>
          <a:ln w="19050" cap="flat" cmpd="sng">
            <a:solidFill>
              <a:srgbClr val="000000"/>
            </a:solidFill>
            <a:prstDash val="solid"/>
            <a:round/>
            <a:headEnd type="none" w="sm" len="sm"/>
            <a:tailEnd type="none" w="sm" len="sm"/>
          </a:ln>
        </p:spPr>
      </p:pic>
      <p:sp>
        <p:nvSpPr>
          <p:cNvPr id="578" name="Google Shape;578;p91"/>
          <p:cNvSpPr txBox="1"/>
          <p:nvPr/>
        </p:nvSpPr>
        <p:spPr>
          <a:xfrm>
            <a:off x="693400" y="6007467"/>
            <a:ext cx="10805200" cy="646400"/>
          </a:xfrm>
          <a:prstGeom prst="rect">
            <a:avLst/>
          </a:prstGeom>
          <a:noFill/>
          <a:ln>
            <a:noFill/>
          </a:ln>
        </p:spPr>
        <p:txBody>
          <a:bodyPr spcFirstLastPara="1" wrap="square" lIns="121900" tIns="121900" rIns="121900" bIns="121900" anchor="t" anchorCtr="0">
            <a:noAutofit/>
          </a:bodyPr>
          <a:lstStyle/>
          <a:p>
            <a:r>
              <a:rPr lang="en" sz="3467">
                <a:latin typeface="Proxima Nova"/>
                <a:ea typeface="Proxima Nova"/>
                <a:cs typeface="Proxima Nova"/>
                <a:sym typeface="Proxima Nova"/>
              </a:rPr>
              <a:t>Therefore, component B belongs to </a:t>
            </a:r>
            <a:r>
              <a:rPr lang="en" sz="3467" b="1">
                <a:latin typeface="Proxima Nova"/>
                <a:ea typeface="Proxima Nova"/>
                <a:cs typeface="Proxima Nova"/>
                <a:sym typeface="Proxima Nova"/>
              </a:rPr>
              <a:t>C,H,[O],N</a:t>
            </a:r>
            <a:r>
              <a:rPr lang="en" sz="3467">
                <a:latin typeface="Proxima Nova"/>
                <a:ea typeface="Proxima Nova"/>
                <a:cs typeface="Proxima Nova"/>
                <a:sym typeface="Proxima Nova"/>
              </a:rPr>
              <a:t> group.</a:t>
            </a:r>
            <a:endParaRPr sz="3467">
              <a:latin typeface="Proxima Nova"/>
              <a:ea typeface="Proxima Nova"/>
              <a:cs typeface="Proxima Nova"/>
              <a:sym typeface="Proxima Nova"/>
            </a:endParaRPr>
          </a:p>
        </p:txBody>
      </p:sp>
      <p:pic>
        <p:nvPicPr>
          <p:cNvPr id="579" name="Google Shape;579;p91"/>
          <p:cNvPicPr preferRelativeResize="0"/>
          <p:nvPr/>
        </p:nvPicPr>
        <p:blipFill>
          <a:blip r:embed="rId4">
            <a:alphaModFix/>
          </a:blip>
          <a:stretch>
            <a:fillRect/>
          </a:stretch>
        </p:blipFill>
        <p:spPr>
          <a:xfrm>
            <a:off x="53067" y="1413469"/>
            <a:ext cx="3824400" cy="3683067"/>
          </a:xfrm>
          <a:prstGeom prst="rect">
            <a:avLst/>
          </a:prstGeom>
          <a:noFill/>
          <a:ln>
            <a:noFill/>
          </a:ln>
        </p:spPr>
      </p:pic>
    </p:spTree>
    <p:extLst>
      <p:ext uri="{BB962C8B-B14F-4D97-AF65-F5344CB8AC3E}">
        <p14:creationId xmlns:p14="http://schemas.microsoft.com/office/powerpoint/2010/main" val="145729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anim calcmode="lin" valueType="num">
                                      <p:cBhvr additive="base">
                                        <p:cTn id="7" dur="1000"/>
                                        <p:tgtEl>
                                          <p:spTgt spid="5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Google Shape;584;p92"/>
          <p:cNvPicPr preferRelativeResize="0"/>
          <p:nvPr/>
        </p:nvPicPr>
        <p:blipFill rotWithShape="1">
          <a:blip r:embed="rId3">
            <a:alphaModFix/>
          </a:blip>
          <a:srcRect b="9608"/>
          <a:stretch/>
        </p:blipFill>
        <p:spPr>
          <a:xfrm>
            <a:off x="4617501" y="159501"/>
            <a:ext cx="7024001" cy="5838697"/>
          </a:xfrm>
          <a:prstGeom prst="rect">
            <a:avLst/>
          </a:prstGeom>
          <a:noFill/>
          <a:ln w="19050" cap="flat" cmpd="sng">
            <a:solidFill>
              <a:srgbClr val="000000"/>
            </a:solidFill>
            <a:prstDash val="solid"/>
            <a:round/>
            <a:headEnd type="none" w="sm" len="sm"/>
            <a:tailEnd type="none" w="sm" len="sm"/>
          </a:ln>
        </p:spPr>
      </p:pic>
      <p:pic>
        <p:nvPicPr>
          <p:cNvPr id="585" name="Google Shape;585;p92"/>
          <p:cNvPicPr preferRelativeResize="0"/>
          <p:nvPr/>
        </p:nvPicPr>
        <p:blipFill>
          <a:blip r:embed="rId4">
            <a:alphaModFix/>
          </a:blip>
          <a:stretch>
            <a:fillRect/>
          </a:stretch>
        </p:blipFill>
        <p:spPr>
          <a:xfrm>
            <a:off x="390867" y="1332503"/>
            <a:ext cx="3824400" cy="3683067"/>
          </a:xfrm>
          <a:prstGeom prst="rect">
            <a:avLst/>
          </a:prstGeom>
          <a:noFill/>
          <a:ln>
            <a:noFill/>
          </a:ln>
        </p:spPr>
      </p:pic>
      <p:sp>
        <p:nvSpPr>
          <p:cNvPr id="586" name="Google Shape;586;p92"/>
          <p:cNvSpPr txBox="1"/>
          <p:nvPr/>
        </p:nvSpPr>
        <p:spPr>
          <a:xfrm>
            <a:off x="4408700" y="6059633"/>
            <a:ext cx="7441600" cy="665200"/>
          </a:xfrm>
          <a:prstGeom prst="rect">
            <a:avLst/>
          </a:prstGeom>
          <a:noFill/>
          <a:ln>
            <a:noFill/>
          </a:ln>
        </p:spPr>
        <p:txBody>
          <a:bodyPr spcFirstLastPara="1" wrap="square" lIns="121900" tIns="121900" rIns="121900" bIns="121900" anchor="t" anchorCtr="0">
            <a:noAutofit/>
          </a:bodyPr>
          <a:lstStyle/>
          <a:p>
            <a:r>
              <a:rPr lang="en" sz="3200" b="1">
                <a:solidFill>
                  <a:srgbClr val="222222"/>
                </a:solidFill>
                <a:highlight>
                  <a:schemeClr val="lt1"/>
                </a:highlight>
              </a:rPr>
              <a:t>∴ </a:t>
            </a:r>
            <a:r>
              <a:rPr lang="en" sz="1467" b="1"/>
              <a:t>Component B is an Nitro substituted Aromatic Primary Amine</a:t>
            </a:r>
            <a:endParaRPr sz="2400" b="1">
              <a:latin typeface="Proxima Nova"/>
              <a:ea typeface="Proxima Nova"/>
              <a:cs typeface="Proxima Nova"/>
              <a:sym typeface="Proxima Nova"/>
            </a:endParaRPr>
          </a:p>
        </p:txBody>
      </p:sp>
    </p:spTree>
    <p:extLst>
      <p:ext uri="{BB962C8B-B14F-4D97-AF65-F5344CB8AC3E}">
        <p14:creationId xmlns:p14="http://schemas.microsoft.com/office/powerpoint/2010/main" val="2489977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93"/>
          <p:cNvPicPr preferRelativeResize="0"/>
          <p:nvPr/>
        </p:nvPicPr>
        <p:blipFill rotWithShape="1">
          <a:blip r:embed="rId3">
            <a:alphaModFix/>
          </a:blip>
          <a:srcRect l="5722" t="4363" b="49997"/>
          <a:stretch/>
        </p:blipFill>
        <p:spPr>
          <a:xfrm>
            <a:off x="1545967" y="1182767"/>
            <a:ext cx="9247768" cy="4805200"/>
          </a:xfrm>
          <a:prstGeom prst="rect">
            <a:avLst/>
          </a:prstGeom>
          <a:noFill/>
          <a:ln w="19050"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4244418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472" name="Google Shape;472;p7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473" name="Google Shape;473;p76"/>
          <p:cNvPicPr preferRelativeResize="0"/>
          <p:nvPr/>
        </p:nvPicPr>
        <p:blipFill>
          <a:blip r:embed="rId3">
            <a:alphaModFix/>
          </a:blip>
          <a:stretch>
            <a:fillRect/>
          </a:stretch>
        </p:blipFill>
        <p:spPr>
          <a:xfrm>
            <a:off x="685800" y="2323267"/>
            <a:ext cx="3215467" cy="3200100"/>
          </a:xfrm>
          <a:prstGeom prst="rect">
            <a:avLst/>
          </a:prstGeom>
          <a:noFill/>
          <a:ln>
            <a:noFill/>
          </a:ln>
        </p:spPr>
      </p:pic>
      <p:pic>
        <p:nvPicPr>
          <p:cNvPr id="474" name="Google Shape;474;p76"/>
          <p:cNvPicPr preferRelativeResize="0"/>
          <p:nvPr/>
        </p:nvPicPr>
        <p:blipFill>
          <a:blip r:embed="rId4">
            <a:alphaModFix/>
          </a:blip>
          <a:stretch>
            <a:fillRect/>
          </a:stretch>
        </p:blipFill>
        <p:spPr>
          <a:xfrm>
            <a:off x="4948433" y="0"/>
            <a:ext cx="6827968" cy="6858003"/>
          </a:xfrm>
          <a:prstGeom prst="rect">
            <a:avLst/>
          </a:prstGeom>
          <a:noFill/>
          <a:ln>
            <a:noFill/>
          </a:ln>
        </p:spPr>
      </p:pic>
    </p:spTree>
    <p:extLst>
      <p:ext uri="{BB962C8B-B14F-4D97-AF65-F5344CB8AC3E}">
        <p14:creationId xmlns:p14="http://schemas.microsoft.com/office/powerpoint/2010/main" val="194334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anim calcmode="lin" valueType="num">
                                      <p:cBhvr additive="base">
                                        <p:cTn id="7" dur="1000"/>
                                        <p:tgtEl>
                                          <p:spTgt spid="47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94"/>
          <p:cNvPicPr preferRelativeResize="0"/>
          <p:nvPr/>
        </p:nvPicPr>
        <p:blipFill rotWithShape="1">
          <a:blip r:embed="rId3">
            <a:alphaModFix/>
          </a:blip>
          <a:srcRect l="6314" t="48256"/>
          <a:stretch/>
        </p:blipFill>
        <p:spPr>
          <a:xfrm>
            <a:off x="1166838" y="805437"/>
            <a:ext cx="9588865" cy="4926603"/>
          </a:xfrm>
          <a:prstGeom prst="rect">
            <a:avLst/>
          </a:prstGeom>
          <a:noFill/>
          <a:ln w="19050"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1686341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95"/>
          <p:cNvSpPr txBox="1">
            <a:spLocks noGrp="1"/>
          </p:cNvSpPr>
          <p:nvPr>
            <p:ph type="title"/>
          </p:nvPr>
        </p:nvSpPr>
        <p:spPr>
          <a:xfrm>
            <a:off x="415600" y="5393967"/>
            <a:ext cx="11360800" cy="763600"/>
          </a:xfrm>
          <a:prstGeom prst="rect">
            <a:avLst/>
          </a:prstGeom>
        </p:spPr>
        <p:txBody>
          <a:bodyPr spcFirstLastPara="1" vert="horz" wrap="square" lIns="121900" tIns="121900" rIns="121900" bIns="121900" rtlCol="0" anchor="t" anchorCtr="0">
            <a:noAutofit/>
          </a:bodyPr>
          <a:lstStyle/>
          <a:p>
            <a:pPr indent="609585"/>
            <a:r>
              <a:rPr lang="en" sz="1467">
                <a:solidFill>
                  <a:srgbClr val="000000"/>
                </a:solidFill>
                <a:latin typeface="Arial"/>
                <a:ea typeface="Arial"/>
                <a:cs typeface="Arial"/>
                <a:sym typeface="Arial"/>
              </a:rPr>
              <a:t>05 		Acid (Salicyclic Acid) + Neutral							     9-11-2020</a:t>
            </a:r>
            <a:endParaRPr/>
          </a:p>
        </p:txBody>
      </p:sp>
      <p:sp>
        <p:nvSpPr>
          <p:cNvPr id="602" name="Google Shape;602;p95"/>
          <p:cNvSpPr txBox="1">
            <a:spLocks noGrp="1"/>
          </p:cNvSpPr>
          <p:nvPr>
            <p:ph type="body" idx="1"/>
          </p:nvPr>
        </p:nvSpPr>
        <p:spPr>
          <a:xfrm>
            <a:off x="415600" y="1536633"/>
            <a:ext cx="11360800" cy="36224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603" name="Google Shape;603;p95"/>
          <p:cNvPicPr preferRelativeResize="0"/>
          <p:nvPr/>
        </p:nvPicPr>
        <p:blipFill rotWithShape="1">
          <a:blip r:embed="rId3">
            <a:alphaModFix/>
          </a:blip>
          <a:srcRect b="45426"/>
          <a:stretch/>
        </p:blipFill>
        <p:spPr>
          <a:xfrm>
            <a:off x="467000" y="987134"/>
            <a:ext cx="11258000" cy="4028837"/>
          </a:xfrm>
          <a:prstGeom prst="rect">
            <a:avLst/>
          </a:prstGeom>
          <a:noFill/>
          <a:ln>
            <a:noFill/>
          </a:ln>
        </p:spPr>
      </p:pic>
    </p:spTree>
    <p:extLst>
      <p:ext uri="{BB962C8B-B14F-4D97-AF65-F5344CB8AC3E}">
        <p14:creationId xmlns:p14="http://schemas.microsoft.com/office/powerpoint/2010/main" val="1798408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9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Red dye test:</a:t>
            </a:r>
            <a:endParaRPr/>
          </a:p>
        </p:txBody>
      </p:sp>
      <p:sp>
        <p:nvSpPr>
          <p:cNvPr id="609" name="Google Shape;609;p96"/>
          <p:cNvSpPr txBox="1">
            <a:spLocks noGrp="1"/>
          </p:cNvSpPr>
          <p:nvPr>
            <p:ph type="body" idx="1"/>
          </p:nvPr>
        </p:nvSpPr>
        <p:spPr>
          <a:xfrm>
            <a:off x="3957200" y="705967"/>
            <a:ext cx="7205200" cy="7128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u="sng">
                <a:solidFill>
                  <a:schemeClr val="hlink"/>
                </a:solidFill>
                <a:hlinkClick r:id="rId3"/>
              </a:rPr>
              <a:t>https://www.youtube.com/watch?v=6XjWj5L-nZE</a:t>
            </a:r>
            <a:r>
              <a:rPr lang="en"/>
              <a:t> </a:t>
            </a:r>
            <a:endParaRPr/>
          </a:p>
        </p:txBody>
      </p:sp>
      <p:pic>
        <p:nvPicPr>
          <p:cNvPr id="610" name="Google Shape;610;p96"/>
          <p:cNvPicPr preferRelativeResize="0"/>
          <p:nvPr/>
        </p:nvPicPr>
        <p:blipFill rotWithShape="1">
          <a:blip r:embed="rId4">
            <a:alphaModFix/>
          </a:blip>
          <a:srcRect l="30897" t="13583" r="41985" b="50745"/>
          <a:stretch/>
        </p:blipFill>
        <p:spPr>
          <a:xfrm>
            <a:off x="2111067" y="1463734"/>
            <a:ext cx="6764531" cy="5005300"/>
          </a:xfrm>
          <a:prstGeom prst="rect">
            <a:avLst/>
          </a:prstGeom>
          <a:noFill/>
          <a:ln>
            <a:noFill/>
          </a:ln>
        </p:spPr>
      </p:pic>
      <p:pic>
        <p:nvPicPr>
          <p:cNvPr id="611" name="Google Shape;611;p96"/>
          <p:cNvPicPr preferRelativeResize="0"/>
          <p:nvPr/>
        </p:nvPicPr>
        <p:blipFill rotWithShape="1">
          <a:blip r:embed="rId5">
            <a:alphaModFix/>
          </a:blip>
          <a:srcRect t="12395" r="47578" b="15703"/>
          <a:stretch/>
        </p:blipFill>
        <p:spPr>
          <a:xfrm>
            <a:off x="9938634" y="2313300"/>
            <a:ext cx="1525500" cy="3060499"/>
          </a:xfrm>
          <a:prstGeom prst="rect">
            <a:avLst/>
          </a:prstGeom>
          <a:noFill/>
          <a:ln>
            <a:noFill/>
          </a:ln>
        </p:spPr>
      </p:pic>
    </p:spTree>
    <p:extLst>
      <p:ext uri="{BB962C8B-B14F-4D97-AF65-F5344CB8AC3E}">
        <p14:creationId xmlns:p14="http://schemas.microsoft.com/office/powerpoint/2010/main" val="2786241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9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617" name="Google Shape;617;p9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618" name="Google Shape;618;p97"/>
          <p:cNvPicPr preferRelativeResize="0"/>
          <p:nvPr/>
        </p:nvPicPr>
        <p:blipFill>
          <a:blip r:embed="rId3">
            <a:alphaModFix/>
          </a:blip>
          <a:stretch>
            <a:fillRect/>
          </a:stretch>
        </p:blipFill>
        <p:spPr>
          <a:xfrm>
            <a:off x="1340334" y="914670"/>
            <a:ext cx="9748917" cy="5392100"/>
          </a:xfrm>
          <a:prstGeom prst="rect">
            <a:avLst/>
          </a:prstGeom>
          <a:noFill/>
          <a:ln>
            <a:noFill/>
          </a:ln>
        </p:spPr>
      </p:pic>
    </p:spTree>
    <p:extLst>
      <p:ext uri="{BB962C8B-B14F-4D97-AF65-F5344CB8AC3E}">
        <p14:creationId xmlns:p14="http://schemas.microsoft.com/office/powerpoint/2010/main" val="3466501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98"/>
          <p:cNvSpPr txBox="1">
            <a:spLocks noGrp="1"/>
          </p:cNvSpPr>
          <p:nvPr>
            <p:ph type="title"/>
          </p:nvPr>
        </p:nvSpPr>
        <p:spPr>
          <a:xfrm>
            <a:off x="354000" y="716933"/>
            <a:ext cx="5572400" cy="2903600"/>
          </a:xfrm>
          <a:prstGeom prst="rect">
            <a:avLst/>
          </a:prstGeom>
        </p:spPr>
        <p:txBody>
          <a:bodyPr spcFirstLastPara="1" vert="horz" wrap="square" lIns="121900" tIns="121900" rIns="121900" bIns="121900" rtlCol="0" anchor="b" anchorCtr="0">
            <a:noAutofit/>
          </a:bodyPr>
          <a:lstStyle/>
          <a:p>
            <a:pPr algn="l"/>
            <a:r>
              <a:rPr lang="en" sz="4533">
                <a:solidFill>
                  <a:srgbClr val="000000"/>
                </a:solidFill>
              </a:rPr>
              <a:t>Elucidate the steps to determine the mixture, given that the type is: </a:t>
            </a:r>
            <a:r>
              <a:rPr lang="en" sz="4533" b="1">
                <a:solidFill>
                  <a:srgbClr val="000000"/>
                </a:solidFill>
              </a:rPr>
              <a:t>Mix no. 5</a:t>
            </a:r>
            <a:endParaRPr sz="4533" b="1">
              <a:solidFill>
                <a:srgbClr val="000000"/>
              </a:solidFill>
            </a:endParaRPr>
          </a:p>
        </p:txBody>
      </p:sp>
      <p:sp>
        <p:nvSpPr>
          <p:cNvPr id="624" name="Google Shape;624;p98"/>
          <p:cNvSpPr txBox="1">
            <a:spLocks noGrp="1"/>
          </p:cNvSpPr>
          <p:nvPr>
            <p:ph type="subTitle" idx="1"/>
          </p:nvPr>
        </p:nvSpPr>
        <p:spPr>
          <a:xfrm>
            <a:off x="354000" y="3805200"/>
            <a:ext cx="5393600" cy="949200"/>
          </a:xfrm>
          <a:prstGeom prst="rect">
            <a:avLst/>
          </a:prstGeom>
        </p:spPr>
        <p:txBody>
          <a:bodyPr spcFirstLastPara="1" vert="horz" wrap="square" lIns="121900" tIns="121900" rIns="121900" bIns="121900" rtlCol="0" anchor="t" anchorCtr="0">
            <a:noAutofit/>
          </a:bodyPr>
          <a:lstStyle/>
          <a:p>
            <a:pPr marL="0" indent="0" algn="l"/>
            <a:r>
              <a:rPr lang="en" sz="5067" b="1">
                <a:solidFill>
                  <a:srgbClr val="000000"/>
                </a:solidFill>
              </a:rPr>
              <a:t>ACID + NEUTRAL</a:t>
            </a:r>
            <a:endParaRPr sz="5067" b="1">
              <a:solidFill>
                <a:srgbClr val="000000"/>
              </a:solidFill>
            </a:endParaRPr>
          </a:p>
          <a:p>
            <a:pPr marL="0" indent="0" algn="l"/>
            <a:endParaRPr sz="5067" b="1">
              <a:solidFill>
                <a:srgbClr val="000000"/>
              </a:solidFill>
            </a:endParaRPr>
          </a:p>
          <a:p>
            <a:pPr marL="0" indent="0" algn="l"/>
            <a:r>
              <a:rPr lang="en" sz="4667" b="1">
                <a:solidFill>
                  <a:srgbClr val="000000"/>
                </a:solidFill>
              </a:rPr>
              <a:t> </a:t>
            </a:r>
            <a:r>
              <a:rPr lang="en" sz="1733" b="1">
                <a:solidFill>
                  <a:srgbClr val="000000"/>
                </a:solidFill>
              </a:rPr>
              <a:t>Acid component to be characterised</a:t>
            </a:r>
            <a:endParaRPr sz="1733" b="1">
              <a:solidFill>
                <a:srgbClr val="000000"/>
              </a:solidFill>
            </a:endParaRPr>
          </a:p>
        </p:txBody>
      </p:sp>
      <p:sp>
        <p:nvSpPr>
          <p:cNvPr id="625" name="Google Shape;625;p98"/>
          <p:cNvSpPr txBox="1">
            <a:spLocks noGrp="1"/>
          </p:cNvSpPr>
          <p:nvPr>
            <p:ph type="body" idx="2"/>
          </p:nvPr>
        </p:nvSpPr>
        <p:spPr>
          <a:xfrm>
            <a:off x="6586000" y="965600"/>
            <a:ext cx="5116000" cy="4926800"/>
          </a:xfrm>
          <a:prstGeom prst="rect">
            <a:avLst/>
          </a:prstGeom>
        </p:spPr>
        <p:txBody>
          <a:bodyPr spcFirstLastPara="1" vert="horz" wrap="square" lIns="121900" tIns="121900" rIns="121900" bIns="121900" rtlCol="0" anchor="ctr" anchorCtr="0">
            <a:noAutofit/>
          </a:bodyPr>
          <a:lstStyle/>
          <a:p>
            <a:pPr marL="0" indent="0">
              <a:spcAft>
                <a:spcPts val="2133"/>
              </a:spcAft>
              <a:buNone/>
            </a:pPr>
            <a:endParaRPr/>
          </a:p>
        </p:txBody>
      </p:sp>
      <p:pic>
        <p:nvPicPr>
          <p:cNvPr id="626" name="Google Shape;626;p98"/>
          <p:cNvPicPr preferRelativeResize="0"/>
          <p:nvPr/>
        </p:nvPicPr>
        <p:blipFill>
          <a:blip r:embed="rId3">
            <a:alphaModFix/>
          </a:blip>
          <a:stretch>
            <a:fillRect/>
          </a:stretch>
        </p:blipFill>
        <p:spPr>
          <a:xfrm>
            <a:off x="6402900" y="468433"/>
            <a:ext cx="5495533" cy="6014800"/>
          </a:xfrm>
          <a:prstGeom prst="rect">
            <a:avLst/>
          </a:prstGeom>
          <a:noFill/>
          <a:ln>
            <a:noFill/>
          </a:ln>
        </p:spPr>
      </p:pic>
    </p:spTree>
    <p:extLst>
      <p:ext uri="{BB962C8B-B14F-4D97-AF65-F5344CB8AC3E}">
        <p14:creationId xmlns:p14="http://schemas.microsoft.com/office/powerpoint/2010/main" val="1613731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9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b="1"/>
              <a:t>A] PRELIMINARY TESTS</a:t>
            </a:r>
            <a:endParaRPr b="1"/>
          </a:p>
        </p:txBody>
      </p:sp>
      <p:graphicFrame>
        <p:nvGraphicFramePr>
          <p:cNvPr id="632" name="Google Shape;632;p99"/>
          <p:cNvGraphicFramePr/>
          <p:nvPr/>
        </p:nvGraphicFramePr>
        <p:xfrm>
          <a:off x="1270000" y="2138167"/>
          <a:ext cx="4000000" cy="4000000"/>
        </p:xfrm>
        <a:graphic>
          <a:graphicData uri="http://schemas.openxmlformats.org/drawingml/2006/table">
            <a:tbl>
              <a:tblPr>
                <a:noFill/>
              </a:tblPr>
              <a:tblGrid>
                <a:gridCol w="4826000"/>
                <a:gridCol w="4826000"/>
              </a:tblGrid>
              <a:tr h="967967">
                <a:tc>
                  <a:txBody>
                    <a:bodyPr/>
                    <a:lstStyle/>
                    <a:p>
                      <a:pPr marL="0" lvl="0" indent="0" algn="ctr" rtl="0">
                        <a:spcBef>
                          <a:spcPts val="0"/>
                        </a:spcBef>
                        <a:spcAft>
                          <a:spcPts val="0"/>
                        </a:spcAft>
                        <a:buNone/>
                      </a:pPr>
                      <a:r>
                        <a:rPr lang="en" sz="3200" b="1">
                          <a:latin typeface="Proxima Nova"/>
                          <a:ea typeface="Proxima Nova"/>
                          <a:cs typeface="Proxima Nova"/>
                          <a:sym typeface="Proxima Nova"/>
                        </a:rPr>
                        <a:t>TEST</a:t>
                      </a:r>
                      <a:endParaRPr sz="3200" b="1">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latin typeface="Proxima Nova"/>
                          <a:ea typeface="Proxima Nova"/>
                          <a:cs typeface="Proxima Nova"/>
                          <a:sym typeface="Proxima Nova"/>
                        </a:rPr>
                        <a:t>OBSERVATION</a:t>
                      </a:r>
                      <a:endParaRPr sz="3200" b="1">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967967">
                <a:tc>
                  <a:txBody>
                    <a:bodyPr/>
                    <a:lstStyle/>
                    <a:p>
                      <a:pPr marL="0" lvl="0" indent="0" algn="l" rtl="0">
                        <a:spcBef>
                          <a:spcPts val="0"/>
                        </a:spcBef>
                        <a:spcAft>
                          <a:spcPts val="0"/>
                        </a:spcAft>
                        <a:buNone/>
                      </a:pPr>
                      <a:r>
                        <a:rPr lang="en" sz="3200">
                          <a:latin typeface="Proxima Nova"/>
                          <a:ea typeface="Proxima Nova"/>
                          <a:cs typeface="Proxima Nova"/>
                          <a:sym typeface="Proxima Nova"/>
                        </a:rPr>
                        <a:t>Colour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3200">
                          <a:latin typeface="Proxima Nova"/>
                          <a:ea typeface="Proxima Nova"/>
                          <a:cs typeface="Proxima Nova"/>
                          <a:sym typeface="Proxima Nova"/>
                        </a:rPr>
                        <a:t>White</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967967">
                <a:tc>
                  <a:txBody>
                    <a:bodyPr/>
                    <a:lstStyle/>
                    <a:p>
                      <a:pPr marL="0" lvl="0" indent="0" algn="l" rtl="0">
                        <a:spcBef>
                          <a:spcPts val="0"/>
                        </a:spcBef>
                        <a:spcAft>
                          <a:spcPts val="0"/>
                        </a:spcAft>
                        <a:buNone/>
                      </a:pPr>
                      <a:r>
                        <a:rPr lang="en" sz="3200">
                          <a:latin typeface="Proxima Nova"/>
                          <a:ea typeface="Proxima Nova"/>
                          <a:cs typeface="Proxima Nova"/>
                          <a:sym typeface="Proxima Nova"/>
                        </a:rPr>
                        <a:t>Nature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3200">
                          <a:latin typeface="Proxima Nova"/>
                          <a:ea typeface="Proxima Nova"/>
                          <a:cs typeface="Proxima Nova"/>
                          <a:sym typeface="Proxima Nova"/>
                        </a:rPr>
                        <a:t>Solid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967967">
                <a:tc>
                  <a:txBody>
                    <a:bodyPr/>
                    <a:lstStyle/>
                    <a:p>
                      <a:pPr marL="0" lvl="0" indent="0" algn="l" rtl="0">
                        <a:spcBef>
                          <a:spcPts val="0"/>
                        </a:spcBef>
                        <a:spcAft>
                          <a:spcPts val="0"/>
                        </a:spcAft>
                        <a:buNone/>
                      </a:pPr>
                      <a:r>
                        <a:rPr lang="en" sz="3200">
                          <a:latin typeface="Proxima Nova"/>
                          <a:ea typeface="Proxima Nova"/>
                          <a:cs typeface="Proxima Nova"/>
                          <a:sym typeface="Proxima Nova"/>
                        </a:rPr>
                        <a:t>Odour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3200">
                          <a:latin typeface="Proxima Nova"/>
                          <a:ea typeface="Proxima Nova"/>
                          <a:cs typeface="Proxima Nova"/>
                          <a:sym typeface="Proxima Nova"/>
                        </a:rPr>
                        <a:t>No characteristic odour</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bl>
          </a:graphicData>
        </a:graphic>
      </p:graphicFrame>
    </p:spTree>
    <p:extLst>
      <p:ext uri="{BB962C8B-B14F-4D97-AF65-F5344CB8AC3E}">
        <p14:creationId xmlns:p14="http://schemas.microsoft.com/office/powerpoint/2010/main" val="619220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Google Shape;637;p100"/>
          <p:cNvPicPr preferRelativeResize="0"/>
          <p:nvPr/>
        </p:nvPicPr>
        <p:blipFill rotWithShape="1">
          <a:blip r:embed="rId3">
            <a:alphaModFix/>
          </a:blip>
          <a:srcRect t="35442"/>
          <a:stretch/>
        </p:blipFill>
        <p:spPr>
          <a:xfrm>
            <a:off x="2124734" y="1114967"/>
            <a:ext cx="7110433" cy="4859501"/>
          </a:xfrm>
          <a:prstGeom prst="rect">
            <a:avLst/>
          </a:prstGeom>
          <a:noFill/>
          <a:ln>
            <a:noFill/>
          </a:ln>
        </p:spPr>
      </p:pic>
      <p:sp>
        <p:nvSpPr>
          <p:cNvPr id="638" name="Google Shape;638;p100"/>
          <p:cNvSpPr txBox="1"/>
          <p:nvPr/>
        </p:nvSpPr>
        <p:spPr>
          <a:xfrm>
            <a:off x="904551" y="5974467"/>
            <a:ext cx="9550800" cy="862400"/>
          </a:xfrm>
          <a:prstGeom prst="rect">
            <a:avLst/>
          </a:prstGeom>
          <a:noFill/>
          <a:ln>
            <a:noFill/>
          </a:ln>
        </p:spPr>
        <p:txBody>
          <a:bodyPr spcFirstLastPara="1" wrap="square" lIns="121900" tIns="121900" rIns="121900" bIns="121900" anchor="t" anchorCtr="0">
            <a:noAutofit/>
          </a:bodyPr>
          <a:lstStyle/>
          <a:p>
            <a:r>
              <a:rPr lang="en" sz="2667">
                <a:latin typeface="Proxima Nova"/>
                <a:ea typeface="Proxima Nova"/>
                <a:cs typeface="Proxima Nova"/>
                <a:sym typeface="Proxima Nova"/>
              </a:rPr>
              <a:t>Therefore, the type of the mixture is </a:t>
            </a:r>
            <a:r>
              <a:rPr lang="en" sz="2667" b="1" u="sng">
                <a:latin typeface="Proxima Nova"/>
                <a:ea typeface="Proxima Nova"/>
                <a:cs typeface="Proxima Nova"/>
                <a:sym typeface="Proxima Nova"/>
              </a:rPr>
              <a:t>Acid + Neutral.</a:t>
            </a:r>
            <a:endParaRPr sz="2667">
              <a:latin typeface="Proxima Nova"/>
              <a:ea typeface="Proxima Nova"/>
              <a:cs typeface="Proxima Nova"/>
              <a:sym typeface="Proxima Nova"/>
            </a:endParaRPr>
          </a:p>
        </p:txBody>
      </p:sp>
    </p:spTree>
    <p:extLst>
      <p:ext uri="{BB962C8B-B14F-4D97-AF65-F5344CB8AC3E}">
        <p14:creationId xmlns:p14="http://schemas.microsoft.com/office/powerpoint/2010/main" val="295626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10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C) Separation of the Mixture into its Components</a:t>
            </a:r>
            <a:endParaRPr/>
          </a:p>
        </p:txBody>
      </p:sp>
      <p:sp>
        <p:nvSpPr>
          <p:cNvPr id="644" name="Google Shape;644;p101"/>
          <p:cNvSpPr txBox="1">
            <a:spLocks noGrp="1"/>
          </p:cNvSpPr>
          <p:nvPr>
            <p:ph type="body" idx="1"/>
          </p:nvPr>
        </p:nvSpPr>
        <p:spPr>
          <a:xfrm>
            <a:off x="415600" y="5501033"/>
            <a:ext cx="11360800" cy="590800"/>
          </a:xfrm>
          <a:prstGeom prst="rect">
            <a:avLst/>
          </a:prstGeom>
        </p:spPr>
        <p:txBody>
          <a:bodyPr spcFirstLastPara="1" vert="horz" wrap="square" lIns="121900" tIns="121900" rIns="121900" bIns="121900" rtlCol="0" anchor="t" anchorCtr="0">
            <a:noAutofit/>
          </a:bodyPr>
          <a:lstStyle/>
          <a:p>
            <a:pPr marL="0" indent="0">
              <a:lnSpc>
                <a:spcPct val="100000"/>
              </a:lnSpc>
              <a:buNone/>
            </a:pPr>
            <a:r>
              <a:rPr lang="en" sz="3733">
                <a:solidFill>
                  <a:schemeClr val="dk1"/>
                </a:solidFill>
              </a:rPr>
              <a:t>D) Determination of yield:</a:t>
            </a:r>
            <a:endParaRPr/>
          </a:p>
        </p:txBody>
      </p:sp>
      <p:pic>
        <p:nvPicPr>
          <p:cNvPr id="645" name="Google Shape;645;p101"/>
          <p:cNvPicPr preferRelativeResize="0"/>
          <p:nvPr/>
        </p:nvPicPr>
        <p:blipFill rotWithShape="1">
          <a:blip r:embed="rId3">
            <a:alphaModFix/>
          </a:blip>
          <a:srcRect b="44478"/>
          <a:stretch/>
        </p:blipFill>
        <p:spPr>
          <a:xfrm>
            <a:off x="3150733" y="1525167"/>
            <a:ext cx="5694000" cy="3807667"/>
          </a:xfrm>
          <a:prstGeom prst="rect">
            <a:avLst/>
          </a:prstGeom>
          <a:noFill/>
          <a:ln>
            <a:noFill/>
          </a:ln>
        </p:spPr>
      </p:pic>
    </p:spTree>
    <p:extLst>
      <p:ext uri="{BB962C8B-B14F-4D97-AF65-F5344CB8AC3E}">
        <p14:creationId xmlns:p14="http://schemas.microsoft.com/office/powerpoint/2010/main" val="695362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10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651" name="Google Shape;651;p102"/>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652" name="Google Shape;652;p102"/>
          <p:cNvPicPr preferRelativeResize="0"/>
          <p:nvPr/>
        </p:nvPicPr>
        <p:blipFill rotWithShape="1">
          <a:blip r:embed="rId3">
            <a:alphaModFix/>
          </a:blip>
          <a:srcRect t="51533"/>
          <a:stretch/>
        </p:blipFill>
        <p:spPr>
          <a:xfrm>
            <a:off x="5142333" y="2152333"/>
            <a:ext cx="5694000" cy="3323803"/>
          </a:xfrm>
          <a:prstGeom prst="rect">
            <a:avLst/>
          </a:prstGeom>
          <a:noFill/>
          <a:ln>
            <a:noFill/>
          </a:ln>
        </p:spPr>
      </p:pic>
      <p:pic>
        <p:nvPicPr>
          <p:cNvPr id="653" name="Google Shape;653;p102"/>
          <p:cNvPicPr preferRelativeResize="0"/>
          <p:nvPr/>
        </p:nvPicPr>
        <p:blipFill>
          <a:blip r:embed="rId4">
            <a:alphaModFix/>
          </a:blip>
          <a:stretch>
            <a:fillRect/>
          </a:stretch>
        </p:blipFill>
        <p:spPr>
          <a:xfrm>
            <a:off x="223018" y="1496485"/>
            <a:ext cx="4635500" cy="4635500"/>
          </a:xfrm>
          <a:prstGeom prst="rect">
            <a:avLst/>
          </a:prstGeom>
          <a:noFill/>
          <a:ln>
            <a:noFill/>
          </a:ln>
        </p:spPr>
      </p:pic>
    </p:spTree>
    <p:extLst>
      <p:ext uri="{BB962C8B-B14F-4D97-AF65-F5344CB8AC3E}">
        <p14:creationId xmlns:p14="http://schemas.microsoft.com/office/powerpoint/2010/main" val="177223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10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659" name="Google Shape;659;p10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660" name="Google Shape;660;p103"/>
          <p:cNvPicPr preferRelativeResize="0"/>
          <p:nvPr/>
        </p:nvPicPr>
        <p:blipFill>
          <a:blip r:embed="rId3">
            <a:alphaModFix/>
          </a:blip>
          <a:stretch>
            <a:fillRect/>
          </a:stretch>
        </p:blipFill>
        <p:spPr>
          <a:xfrm>
            <a:off x="223018" y="1496485"/>
            <a:ext cx="4635500" cy="4635500"/>
          </a:xfrm>
          <a:prstGeom prst="rect">
            <a:avLst/>
          </a:prstGeom>
          <a:noFill/>
          <a:ln>
            <a:noFill/>
          </a:ln>
        </p:spPr>
      </p:pic>
      <p:pic>
        <p:nvPicPr>
          <p:cNvPr id="661" name="Google Shape;661;p103"/>
          <p:cNvPicPr preferRelativeResize="0"/>
          <p:nvPr/>
        </p:nvPicPr>
        <p:blipFill rotWithShape="1">
          <a:blip r:embed="rId4">
            <a:alphaModFix/>
          </a:blip>
          <a:srcRect b="4168"/>
          <a:stretch/>
        </p:blipFill>
        <p:spPr>
          <a:xfrm>
            <a:off x="5882467" y="142801"/>
            <a:ext cx="5893933" cy="6572399"/>
          </a:xfrm>
          <a:prstGeom prst="rect">
            <a:avLst/>
          </a:prstGeom>
          <a:noFill/>
          <a:ln>
            <a:noFill/>
          </a:ln>
        </p:spPr>
      </p:pic>
    </p:spTree>
    <p:extLst>
      <p:ext uri="{BB962C8B-B14F-4D97-AF65-F5344CB8AC3E}">
        <p14:creationId xmlns:p14="http://schemas.microsoft.com/office/powerpoint/2010/main" val="2730521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480" name="Google Shape;480;p7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481" name="Google Shape;481;p77"/>
          <p:cNvPicPr preferRelativeResize="0"/>
          <p:nvPr/>
        </p:nvPicPr>
        <p:blipFill>
          <a:blip r:embed="rId3">
            <a:alphaModFix/>
          </a:blip>
          <a:stretch>
            <a:fillRect/>
          </a:stretch>
        </p:blipFill>
        <p:spPr>
          <a:xfrm>
            <a:off x="685800" y="2323267"/>
            <a:ext cx="3215467" cy="3200100"/>
          </a:xfrm>
          <a:prstGeom prst="rect">
            <a:avLst/>
          </a:prstGeom>
          <a:noFill/>
          <a:ln>
            <a:noFill/>
          </a:ln>
        </p:spPr>
      </p:pic>
      <p:pic>
        <p:nvPicPr>
          <p:cNvPr id="482" name="Google Shape;482;p77"/>
          <p:cNvPicPr preferRelativeResize="0"/>
          <p:nvPr/>
        </p:nvPicPr>
        <p:blipFill>
          <a:blip r:embed="rId4">
            <a:alphaModFix/>
          </a:blip>
          <a:stretch>
            <a:fillRect/>
          </a:stretch>
        </p:blipFill>
        <p:spPr>
          <a:xfrm>
            <a:off x="3901267" y="632467"/>
            <a:ext cx="8290736" cy="5691667"/>
          </a:xfrm>
          <a:prstGeom prst="rect">
            <a:avLst/>
          </a:prstGeom>
          <a:noFill/>
          <a:ln>
            <a:noFill/>
          </a:ln>
        </p:spPr>
      </p:pic>
    </p:spTree>
    <p:extLst>
      <p:ext uri="{BB962C8B-B14F-4D97-AF65-F5344CB8AC3E}">
        <p14:creationId xmlns:p14="http://schemas.microsoft.com/office/powerpoint/2010/main" val="262997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anim calcmode="lin" valueType="num">
                                      <p:cBhvr additive="base">
                                        <p:cTn id="7" dur="1000"/>
                                        <p:tgtEl>
                                          <p:spTgt spid="48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10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667" name="Google Shape;667;p10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668" name="Google Shape;668;p104"/>
          <p:cNvPicPr preferRelativeResize="0"/>
          <p:nvPr/>
        </p:nvPicPr>
        <p:blipFill>
          <a:blip r:embed="rId3">
            <a:alphaModFix/>
          </a:blip>
          <a:stretch>
            <a:fillRect/>
          </a:stretch>
        </p:blipFill>
        <p:spPr>
          <a:xfrm>
            <a:off x="223018" y="1496485"/>
            <a:ext cx="4635500" cy="4635500"/>
          </a:xfrm>
          <a:prstGeom prst="rect">
            <a:avLst/>
          </a:prstGeom>
          <a:noFill/>
          <a:ln>
            <a:noFill/>
          </a:ln>
        </p:spPr>
      </p:pic>
      <p:pic>
        <p:nvPicPr>
          <p:cNvPr id="669" name="Google Shape;669;p104"/>
          <p:cNvPicPr preferRelativeResize="0"/>
          <p:nvPr/>
        </p:nvPicPr>
        <p:blipFill rotWithShape="1">
          <a:blip r:embed="rId4">
            <a:alphaModFix/>
          </a:blip>
          <a:srcRect b="65336"/>
          <a:stretch/>
        </p:blipFill>
        <p:spPr>
          <a:xfrm>
            <a:off x="5649133" y="2482334"/>
            <a:ext cx="6127267" cy="2377165"/>
          </a:xfrm>
          <a:prstGeom prst="rect">
            <a:avLst/>
          </a:prstGeom>
          <a:noFill/>
          <a:ln>
            <a:noFill/>
          </a:ln>
        </p:spPr>
      </p:pic>
    </p:spTree>
    <p:extLst>
      <p:ext uri="{BB962C8B-B14F-4D97-AF65-F5344CB8AC3E}">
        <p14:creationId xmlns:p14="http://schemas.microsoft.com/office/powerpoint/2010/main" val="2988401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10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solidFill>
                  <a:srgbClr val="000000"/>
                </a:solidFill>
              </a:rPr>
              <a:t>(c) Elemental Analysis</a:t>
            </a:r>
            <a:endParaRPr>
              <a:solidFill>
                <a:srgbClr val="000000"/>
              </a:solidFill>
            </a:endParaRPr>
          </a:p>
        </p:txBody>
      </p:sp>
      <p:sp>
        <p:nvSpPr>
          <p:cNvPr id="675" name="Google Shape;675;p10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en">
                <a:solidFill>
                  <a:srgbClr val="000000"/>
                </a:solidFill>
              </a:rPr>
              <a:t>Freshly cut sodium metal is taken in a dry fusion tube and heated gently, till it just melts. Then add a R.G. of dry solid. The substance is allowed to react with sodium. It is heated till red hot and the fusion tube is dropped in the porcelain dish containing 5 ml of distilled water. The dish is immediately covered with asbestos sheet. The contents are mixed properly, boiled, concentrated to 2 ml and filtered. </a:t>
            </a:r>
            <a:endParaRPr>
              <a:solidFill>
                <a:srgbClr val="000000"/>
              </a:solidFill>
            </a:endParaRPr>
          </a:p>
          <a:p>
            <a:pPr marL="0" indent="0">
              <a:spcBef>
                <a:spcPts val="2133"/>
              </a:spcBef>
              <a:spcAft>
                <a:spcPts val="2133"/>
              </a:spcAft>
              <a:buNone/>
            </a:pPr>
            <a:r>
              <a:rPr lang="en" b="1">
                <a:solidFill>
                  <a:srgbClr val="000000"/>
                </a:solidFill>
              </a:rPr>
              <a:t>The filtrate is tested for nitrogen, sulphur and halogens.</a:t>
            </a:r>
            <a:endParaRPr b="1">
              <a:solidFill>
                <a:srgbClr val="000000"/>
              </a:solidFill>
            </a:endParaRPr>
          </a:p>
        </p:txBody>
      </p:sp>
    </p:spTree>
    <p:extLst>
      <p:ext uri="{BB962C8B-B14F-4D97-AF65-F5344CB8AC3E}">
        <p14:creationId xmlns:p14="http://schemas.microsoft.com/office/powerpoint/2010/main" val="1857555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0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681" name="Google Shape;681;p10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682" name="Google Shape;682;p106"/>
          <p:cNvPicPr preferRelativeResize="0"/>
          <p:nvPr/>
        </p:nvPicPr>
        <p:blipFill>
          <a:blip r:embed="rId3">
            <a:alphaModFix/>
          </a:blip>
          <a:stretch>
            <a:fillRect/>
          </a:stretch>
        </p:blipFill>
        <p:spPr>
          <a:xfrm>
            <a:off x="223018" y="1496485"/>
            <a:ext cx="4635500" cy="4635500"/>
          </a:xfrm>
          <a:prstGeom prst="rect">
            <a:avLst/>
          </a:prstGeom>
          <a:noFill/>
          <a:ln>
            <a:noFill/>
          </a:ln>
        </p:spPr>
      </p:pic>
      <p:pic>
        <p:nvPicPr>
          <p:cNvPr id="683" name="Google Shape;683;p106"/>
          <p:cNvPicPr preferRelativeResize="0"/>
          <p:nvPr/>
        </p:nvPicPr>
        <p:blipFill rotWithShape="1">
          <a:blip r:embed="rId4">
            <a:alphaModFix/>
          </a:blip>
          <a:srcRect t="69017" b="2760"/>
          <a:stretch/>
        </p:blipFill>
        <p:spPr>
          <a:xfrm>
            <a:off x="5409500" y="1640867"/>
            <a:ext cx="6127267" cy="1935400"/>
          </a:xfrm>
          <a:prstGeom prst="rect">
            <a:avLst/>
          </a:prstGeom>
          <a:noFill/>
          <a:ln>
            <a:noFill/>
          </a:ln>
        </p:spPr>
      </p:pic>
      <p:pic>
        <p:nvPicPr>
          <p:cNvPr id="684" name="Google Shape;684;p106"/>
          <p:cNvPicPr preferRelativeResize="0"/>
          <p:nvPr/>
        </p:nvPicPr>
        <p:blipFill rotWithShape="1">
          <a:blip r:embed="rId5">
            <a:alphaModFix/>
          </a:blip>
          <a:srcRect t="5214" b="68098"/>
          <a:stretch/>
        </p:blipFill>
        <p:spPr>
          <a:xfrm>
            <a:off x="5409501" y="3576267"/>
            <a:ext cx="6228735" cy="1830203"/>
          </a:xfrm>
          <a:prstGeom prst="rect">
            <a:avLst/>
          </a:prstGeom>
          <a:noFill/>
          <a:ln>
            <a:noFill/>
          </a:ln>
        </p:spPr>
      </p:pic>
    </p:spTree>
    <p:extLst>
      <p:ext uri="{BB962C8B-B14F-4D97-AF65-F5344CB8AC3E}">
        <p14:creationId xmlns:p14="http://schemas.microsoft.com/office/powerpoint/2010/main" val="2538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107"/>
          <p:cNvPicPr preferRelativeResize="0"/>
          <p:nvPr/>
        </p:nvPicPr>
        <p:blipFill rotWithShape="1">
          <a:blip r:embed="rId3">
            <a:alphaModFix/>
          </a:blip>
          <a:srcRect t="30982"/>
          <a:stretch/>
        </p:blipFill>
        <p:spPr>
          <a:xfrm>
            <a:off x="5253134" y="-105199"/>
            <a:ext cx="6228735" cy="4733268"/>
          </a:xfrm>
          <a:prstGeom prst="rect">
            <a:avLst/>
          </a:prstGeom>
          <a:noFill/>
          <a:ln>
            <a:noFill/>
          </a:ln>
        </p:spPr>
      </p:pic>
      <p:pic>
        <p:nvPicPr>
          <p:cNvPr id="690" name="Google Shape;690;p107"/>
          <p:cNvPicPr preferRelativeResize="0"/>
          <p:nvPr/>
        </p:nvPicPr>
        <p:blipFill>
          <a:blip r:embed="rId4">
            <a:alphaModFix/>
          </a:blip>
          <a:stretch>
            <a:fillRect/>
          </a:stretch>
        </p:blipFill>
        <p:spPr>
          <a:xfrm>
            <a:off x="342885" y="1667951"/>
            <a:ext cx="4635500" cy="4635500"/>
          </a:xfrm>
          <a:prstGeom prst="rect">
            <a:avLst/>
          </a:prstGeom>
          <a:noFill/>
          <a:ln>
            <a:noFill/>
          </a:ln>
        </p:spPr>
      </p:pic>
      <p:pic>
        <p:nvPicPr>
          <p:cNvPr id="691" name="Google Shape;691;p107"/>
          <p:cNvPicPr preferRelativeResize="0"/>
          <p:nvPr/>
        </p:nvPicPr>
        <p:blipFill rotWithShape="1">
          <a:blip r:embed="rId5">
            <a:alphaModFix/>
          </a:blip>
          <a:srcRect l="11416" t="10120" r="1966" b="50001"/>
          <a:stretch/>
        </p:blipFill>
        <p:spPr>
          <a:xfrm>
            <a:off x="5253134" y="4286767"/>
            <a:ext cx="6228732" cy="2293068"/>
          </a:xfrm>
          <a:prstGeom prst="rect">
            <a:avLst/>
          </a:prstGeom>
          <a:noFill/>
          <a:ln>
            <a:noFill/>
          </a:ln>
        </p:spPr>
      </p:pic>
      <p:sp>
        <p:nvSpPr>
          <p:cNvPr id="692" name="Google Shape;692;p107"/>
          <p:cNvSpPr txBox="1"/>
          <p:nvPr/>
        </p:nvSpPr>
        <p:spPr>
          <a:xfrm>
            <a:off x="5313600" y="2876900"/>
            <a:ext cx="6462800" cy="500000"/>
          </a:xfrm>
          <a:prstGeom prst="rect">
            <a:avLst/>
          </a:prstGeom>
          <a:solidFill>
            <a:srgbClr val="D9D2E9"/>
          </a:solidFill>
          <a:ln>
            <a:noFill/>
          </a:ln>
        </p:spPr>
        <p:txBody>
          <a:bodyPr spcFirstLastPara="1" wrap="square" lIns="121900" tIns="121900" rIns="121900" bIns="121900" anchor="t" anchorCtr="0">
            <a:noAutofit/>
          </a:bodyPr>
          <a:lstStyle/>
          <a:p>
            <a:r>
              <a:rPr lang="en" sz="2000">
                <a:latin typeface="Proxima Nova"/>
                <a:ea typeface="Proxima Nova"/>
                <a:cs typeface="Proxima Nova"/>
                <a:sym typeface="Proxima Nova"/>
              </a:rPr>
              <a:t>Therefore, component A is an </a:t>
            </a:r>
            <a:r>
              <a:rPr lang="en" sz="2000" b="1" u="sng">
                <a:latin typeface="Proxima Nova"/>
                <a:ea typeface="Proxima Nova"/>
                <a:cs typeface="Proxima Nova"/>
                <a:sym typeface="Proxima Nova"/>
              </a:rPr>
              <a:t>Aromatic hydroxy acid.</a:t>
            </a:r>
            <a:endParaRPr sz="2000">
              <a:latin typeface="Proxima Nova"/>
              <a:ea typeface="Proxima Nova"/>
              <a:cs typeface="Proxima Nova"/>
              <a:sym typeface="Proxima Nova"/>
            </a:endParaRPr>
          </a:p>
        </p:txBody>
      </p:sp>
    </p:spTree>
    <p:extLst>
      <p:ext uri="{BB962C8B-B14F-4D97-AF65-F5344CB8AC3E}">
        <p14:creationId xmlns:p14="http://schemas.microsoft.com/office/powerpoint/2010/main" val="4293659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10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698" name="Google Shape;698;p10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699" name="Google Shape;699;p108"/>
          <p:cNvPicPr preferRelativeResize="0"/>
          <p:nvPr/>
        </p:nvPicPr>
        <p:blipFill>
          <a:blip r:embed="rId3">
            <a:alphaModFix/>
          </a:blip>
          <a:stretch>
            <a:fillRect/>
          </a:stretch>
        </p:blipFill>
        <p:spPr>
          <a:xfrm>
            <a:off x="223018" y="1496485"/>
            <a:ext cx="4635500" cy="4635500"/>
          </a:xfrm>
          <a:prstGeom prst="rect">
            <a:avLst/>
          </a:prstGeom>
          <a:noFill/>
          <a:ln>
            <a:noFill/>
          </a:ln>
        </p:spPr>
      </p:pic>
      <p:pic>
        <p:nvPicPr>
          <p:cNvPr id="700" name="Google Shape;700;p108"/>
          <p:cNvPicPr preferRelativeResize="0"/>
          <p:nvPr/>
        </p:nvPicPr>
        <p:blipFill rotWithShape="1">
          <a:blip r:embed="rId4">
            <a:alphaModFix/>
          </a:blip>
          <a:srcRect l="7458" t="50000"/>
          <a:stretch/>
        </p:blipFill>
        <p:spPr>
          <a:xfrm>
            <a:off x="4858533" y="2198334"/>
            <a:ext cx="6786536" cy="3428999"/>
          </a:xfrm>
          <a:prstGeom prst="rect">
            <a:avLst/>
          </a:prstGeom>
          <a:noFill/>
          <a:ln>
            <a:noFill/>
          </a:ln>
        </p:spPr>
      </p:pic>
    </p:spTree>
    <p:extLst>
      <p:ext uri="{BB962C8B-B14F-4D97-AF65-F5344CB8AC3E}">
        <p14:creationId xmlns:p14="http://schemas.microsoft.com/office/powerpoint/2010/main" val="2617735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109"/>
          <p:cNvSpPr txBox="1">
            <a:spLocks noGrp="1"/>
          </p:cNvSpPr>
          <p:nvPr>
            <p:ph type="title"/>
          </p:nvPr>
        </p:nvSpPr>
        <p:spPr>
          <a:xfrm>
            <a:off x="354000" y="716933"/>
            <a:ext cx="5572400" cy="2903600"/>
          </a:xfrm>
          <a:prstGeom prst="rect">
            <a:avLst/>
          </a:prstGeom>
        </p:spPr>
        <p:txBody>
          <a:bodyPr spcFirstLastPara="1" vert="horz" wrap="square" lIns="121900" tIns="121900" rIns="121900" bIns="121900" rtlCol="0" anchor="b" anchorCtr="0">
            <a:noAutofit/>
          </a:bodyPr>
          <a:lstStyle/>
          <a:p>
            <a:pPr algn="l"/>
            <a:r>
              <a:rPr lang="en" sz="4533">
                <a:solidFill>
                  <a:srgbClr val="000000"/>
                </a:solidFill>
              </a:rPr>
              <a:t>Elucidate the steps to determine the mixture, given that the type is: </a:t>
            </a:r>
            <a:r>
              <a:rPr lang="en" sz="4533" b="1">
                <a:solidFill>
                  <a:srgbClr val="000000"/>
                </a:solidFill>
              </a:rPr>
              <a:t>Mix no. 6</a:t>
            </a:r>
            <a:endParaRPr sz="4533" b="1">
              <a:solidFill>
                <a:srgbClr val="000000"/>
              </a:solidFill>
            </a:endParaRPr>
          </a:p>
        </p:txBody>
      </p:sp>
      <p:sp>
        <p:nvSpPr>
          <p:cNvPr id="706" name="Google Shape;706;p109"/>
          <p:cNvSpPr txBox="1">
            <a:spLocks noGrp="1"/>
          </p:cNvSpPr>
          <p:nvPr>
            <p:ph type="subTitle" idx="1"/>
          </p:nvPr>
        </p:nvSpPr>
        <p:spPr>
          <a:xfrm>
            <a:off x="354000" y="3805200"/>
            <a:ext cx="5393600" cy="949200"/>
          </a:xfrm>
          <a:prstGeom prst="rect">
            <a:avLst/>
          </a:prstGeom>
        </p:spPr>
        <p:txBody>
          <a:bodyPr spcFirstLastPara="1" vert="horz" wrap="square" lIns="121900" tIns="121900" rIns="121900" bIns="121900" rtlCol="0" anchor="t" anchorCtr="0">
            <a:noAutofit/>
          </a:bodyPr>
          <a:lstStyle/>
          <a:p>
            <a:pPr marL="0" indent="0" algn="l"/>
            <a:r>
              <a:rPr lang="en" sz="5067" b="1">
                <a:solidFill>
                  <a:srgbClr val="000000"/>
                </a:solidFill>
              </a:rPr>
              <a:t>NEUTRAL + WATER SOLUBLE</a:t>
            </a:r>
            <a:endParaRPr sz="5067" b="1">
              <a:solidFill>
                <a:srgbClr val="000000"/>
              </a:solidFill>
            </a:endParaRPr>
          </a:p>
          <a:p>
            <a:pPr marL="0" indent="0" algn="l"/>
            <a:endParaRPr sz="5067" b="1">
              <a:solidFill>
                <a:srgbClr val="000000"/>
              </a:solidFill>
            </a:endParaRPr>
          </a:p>
          <a:p>
            <a:pPr marL="0" indent="0" algn="l"/>
            <a:r>
              <a:rPr lang="en" sz="4667" b="1">
                <a:solidFill>
                  <a:srgbClr val="000000"/>
                </a:solidFill>
              </a:rPr>
              <a:t> </a:t>
            </a:r>
            <a:r>
              <a:rPr lang="en" sz="1733" b="1">
                <a:solidFill>
                  <a:srgbClr val="000000"/>
                </a:solidFill>
              </a:rPr>
              <a:t>Water Soluble component to be characterised</a:t>
            </a:r>
            <a:endParaRPr sz="1733" b="1">
              <a:solidFill>
                <a:srgbClr val="000000"/>
              </a:solidFill>
            </a:endParaRPr>
          </a:p>
        </p:txBody>
      </p:sp>
      <p:sp>
        <p:nvSpPr>
          <p:cNvPr id="707" name="Google Shape;707;p109"/>
          <p:cNvSpPr txBox="1">
            <a:spLocks noGrp="1"/>
          </p:cNvSpPr>
          <p:nvPr>
            <p:ph type="body" idx="2"/>
          </p:nvPr>
        </p:nvSpPr>
        <p:spPr>
          <a:xfrm>
            <a:off x="6586000" y="965600"/>
            <a:ext cx="5116000" cy="4926800"/>
          </a:xfrm>
          <a:prstGeom prst="rect">
            <a:avLst/>
          </a:prstGeom>
        </p:spPr>
        <p:txBody>
          <a:bodyPr spcFirstLastPara="1" vert="horz" wrap="square" lIns="121900" tIns="121900" rIns="121900" bIns="121900" rtlCol="0" anchor="ctr" anchorCtr="0">
            <a:noAutofit/>
          </a:bodyPr>
          <a:lstStyle/>
          <a:p>
            <a:pPr marL="0" indent="0">
              <a:spcAft>
                <a:spcPts val="2133"/>
              </a:spcAft>
              <a:buNone/>
            </a:pPr>
            <a:endParaRPr/>
          </a:p>
        </p:txBody>
      </p:sp>
      <p:pic>
        <p:nvPicPr>
          <p:cNvPr id="708" name="Google Shape;708;p109"/>
          <p:cNvPicPr preferRelativeResize="0"/>
          <p:nvPr/>
        </p:nvPicPr>
        <p:blipFill>
          <a:blip r:embed="rId3">
            <a:alphaModFix/>
          </a:blip>
          <a:stretch>
            <a:fillRect/>
          </a:stretch>
        </p:blipFill>
        <p:spPr>
          <a:xfrm>
            <a:off x="6402900" y="468433"/>
            <a:ext cx="5495533" cy="6014800"/>
          </a:xfrm>
          <a:prstGeom prst="rect">
            <a:avLst/>
          </a:prstGeom>
          <a:noFill/>
          <a:ln>
            <a:noFill/>
          </a:ln>
        </p:spPr>
      </p:pic>
    </p:spTree>
    <p:extLst>
      <p:ext uri="{BB962C8B-B14F-4D97-AF65-F5344CB8AC3E}">
        <p14:creationId xmlns:p14="http://schemas.microsoft.com/office/powerpoint/2010/main" val="1820811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1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b="1"/>
              <a:t>A] PRELIMINARY TESTS</a:t>
            </a:r>
            <a:endParaRPr b="1"/>
          </a:p>
        </p:txBody>
      </p:sp>
      <p:graphicFrame>
        <p:nvGraphicFramePr>
          <p:cNvPr id="714" name="Google Shape;714;p110"/>
          <p:cNvGraphicFramePr/>
          <p:nvPr/>
        </p:nvGraphicFramePr>
        <p:xfrm>
          <a:off x="1270000" y="2138167"/>
          <a:ext cx="4000000" cy="4000000"/>
        </p:xfrm>
        <a:graphic>
          <a:graphicData uri="http://schemas.openxmlformats.org/drawingml/2006/table">
            <a:tbl>
              <a:tblPr>
                <a:noFill/>
              </a:tblPr>
              <a:tblGrid>
                <a:gridCol w="4826000"/>
                <a:gridCol w="4826000"/>
              </a:tblGrid>
              <a:tr h="967967">
                <a:tc>
                  <a:txBody>
                    <a:bodyPr/>
                    <a:lstStyle/>
                    <a:p>
                      <a:pPr marL="0" lvl="0" indent="0" algn="ctr" rtl="0">
                        <a:spcBef>
                          <a:spcPts val="0"/>
                        </a:spcBef>
                        <a:spcAft>
                          <a:spcPts val="0"/>
                        </a:spcAft>
                        <a:buNone/>
                      </a:pPr>
                      <a:r>
                        <a:rPr lang="en" sz="3200" b="1">
                          <a:latin typeface="Proxima Nova"/>
                          <a:ea typeface="Proxima Nova"/>
                          <a:cs typeface="Proxima Nova"/>
                          <a:sym typeface="Proxima Nova"/>
                        </a:rPr>
                        <a:t>TEST</a:t>
                      </a:r>
                      <a:endParaRPr sz="3200" b="1">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latin typeface="Proxima Nova"/>
                          <a:ea typeface="Proxima Nova"/>
                          <a:cs typeface="Proxima Nova"/>
                          <a:sym typeface="Proxima Nova"/>
                        </a:rPr>
                        <a:t>OBSERVATION</a:t>
                      </a:r>
                      <a:endParaRPr sz="3200" b="1">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967967">
                <a:tc>
                  <a:txBody>
                    <a:bodyPr/>
                    <a:lstStyle/>
                    <a:p>
                      <a:pPr marL="0" lvl="0" indent="0" algn="l" rtl="0">
                        <a:spcBef>
                          <a:spcPts val="0"/>
                        </a:spcBef>
                        <a:spcAft>
                          <a:spcPts val="0"/>
                        </a:spcAft>
                        <a:buNone/>
                      </a:pPr>
                      <a:r>
                        <a:rPr lang="en" sz="3200">
                          <a:latin typeface="Proxima Nova"/>
                          <a:ea typeface="Proxima Nova"/>
                          <a:cs typeface="Proxima Nova"/>
                          <a:sym typeface="Proxima Nova"/>
                        </a:rPr>
                        <a:t>Colour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3200">
                          <a:latin typeface="Proxima Nova"/>
                          <a:ea typeface="Proxima Nova"/>
                          <a:cs typeface="Proxima Nova"/>
                          <a:sym typeface="Proxima Nova"/>
                        </a:rPr>
                        <a:t>White</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967967">
                <a:tc>
                  <a:txBody>
                    <a:bodyPr/>
                    <a:lstStyle/>
                    <a:p>
                      <a:pPr marL="0" lvl="0" indent="0" algn="l" rtl="0">
                        <a:spcBef>
                          <a:spcPts val="0"/>
                        </a:spcBef>
                        <a:spcAft>
                          <a:spcPts val="0"/>
                        </a:spcAft>
                        <a:buNone/>
                      </a:pPr>
                      <a:r>
                        <a:rPr lang="en" sz="3200">
                          <a:latin typeface="Proxima Nova"/>
                          <a:ea typeface="Proxima Nova"/>
                          <a:cs typeface="Proxima Nova"/>
                          <a:sym typeface="Proxima Nova"/>
                        </a:rPr>
                        <a:t>Nature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3200">
                          <a:latin typeface="Proxima Nova"/>
                          <a:ea typeface="Proxima Nova"/>
                          <a:cs typeface="Proxima Nova"/>
                          <a:sym typeface="Proxima Nova"/>
                        </a:rPr>
                        <a:t>Solid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967967">
                <a:tc>
                  <a:txBody>
                    <a:bodyPr/>
                    <a:lstStyle/>
                    <a:p>
                      <a:pPr marL="0" lvl="0" indent="0" algn="l" rtl="0">
                        <a:spcBef>
                          <a:spcPts val="0"/>
                        </a:spcBef>
                        <a:spcAft>
                          <a:spcPts val="0"/>
                        </a:spcAft>
                        <a:buNone/>
                      </a:pPr>
                      <a:r>
                        <a:rPr lang="en" sz="3200">
                          <a:latin typeface="Proxima Nova"/>
                          <a:ea typeface="Proxima Nova"/>
                          <a:cs typeface="Proxima Nova"/>
                          <a:sym typeface="Proxima Nova"/>
                        </a:rPr>
                        <a:t>Odour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3200">
                          <a:latin typeface="Proxima Nova"/>
                          <a:ea typeface="Proxima Nova"/>
                          <a:cs typeface="Proxima Nova"/>
                          <a:sym typeface="Proxima Nova"/>
                        </a:rPr>
                        <a:t>No characteristic odour</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bl>
          </a:graphicData>
        </a:graphic>
      </p:graphicFrame>
    </p:spTree>
    <p:extLst>
      <p:ext uri="{BB962C8B-B14F-4D97-AF65-F5344CB8AC3E}">
        <p14:creationId xmlns:p14="http://schemas.microsoft.com/office/powerpoint/2010/main" val="1667550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1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720" name="Google Shape;720;p11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721" name="Google Shape;721;p111"/>
          <p:cNvPicPr preferRelativeResize="0"/>
          <p:nvPr/>
        </p:nvPicPr>
        <p:blipFill rotWithShape="1">
          <a:blip r:embed="rId3">
            <a:alphaModFix/>
          </a:blip>
          <a:srcRect t="33576"/>
          <a:stretch/>
        </p:blipFill>
        <p:spPr>
          <a:xfrm>
            <a:off x="2282434" y="593368"/>
            <a:ext cx="7206401" cy="4555201"/>
          </a:xfrm>
          <a:prstGeom prst="rect">
            <a:avLst/>
          </a:prstGeom>
          <a:noFill/>
          <a:ln>
            <a:noFill/>
          </a:ln>
        </p:spPr>
      </p:pic>
      <p:sp>
        <p:nvSpPr>
          <p:cNvPr id="722" name="Google Shape;722;p111"/>
          <p:cNvSpPr txBox="1"/>
          <p:nvPr/>
        </p:nvSpPr>
        <p:spPr>
          <a:xfrm>
            <a:off x="168767" y="5148567"/>
            <a:ext cx="11968800" cy="1028000"/>
          </a:xfrm>
          <a:prstGeom prst="rect">
            <a:avLst/>
          </a:prstGeom>
          <a:noFill/>
          <a:ln>
            <a:noFill/>
          </a:ln>
        </p:spPr>
        <p:txBody>
          <a:bodyPr spcFirstLastPara="1" wrap="square" lIns="121900" tIns="121900" rIns="121900" bIns="121900" anchor="t" anchorCtr="0">
            <a:noAutofit/>
          </a:bodyPr>
          <a:lstStyle/>
          <a:p>
            <a:r>
              <a:rPr lang="en" sz="2400">
                <a:latin typeface="Proxima Nova"/>
                <a:ea typeface="Proxima Nova"/>
                <a:cs typeface="Proxima Nova"/>
                <a:sym typeface="Proxima Nova"/>
              </a:rPr>
              <a:t>Since only one component is detected, the other component is water soluble.</a:t>
            </a:r>
            <a:endParaRPr sz="2400">
              <a:latin typeface="Proxima Nova"/>
              <a:ea typeface="Proxima Nova"/>
              <a:cs typeface="Proxima Nova"/>
              <a:sym typeface="Proxima Nova"/>
            </a:endParaRPr>
          </a:p>
          <a:p>
            <a:r>
              <a:rPr lang="en" sz="2400">
                <a:latin typeface="Proxima Nova"/>
                <a:ea typeface="Proxima Nova"/>
                <a:cs typeface="Proxima Nova"/>
                <a:sym typeface="Proxima Nova"/>
              </a:rPr>
              <a:t>Therefore, the type of the mixture is </a:t>
            </a:r>
            <a:r>
              <a:rPr lang="en" sz="2400" b="1" u="sng">
                <a:latin typeface="Proxima Nova"/>
                <a:ea typeface="Proxima Nova"/>
                <a:cs typeface="Proxima Nova"/>
                <a:sym typeface="Proxima Nova"/>
              </a:rPr>
              <a:t>Water Soluble + Water Insoluble (Neutral).</a:t>
            </a:r>
            <a:endParaRPr sz="2400">
              <a:latin typeface="Proxima Nova"/>
              <a:ea typeface="Proxima Nova"/>
              <a:cs typeface="Proxima Nova"/>
              <a:sym typeface="Proxima Nova"/>
            </a:endParaRPr>
          </a:p>
        </p:txBody>
      </p:sp>
    </p:spTree>
    <p:extLst>
      <p:ext uri="{BB962C8B-B14F-4D97-AF65-F5344CB8AC3E}">
        <p14:creationId xmlns:p14="http://schemas.microsoft.com/office/powerpoint/2010/main" val="3423909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Google Shape;727;p112"/>
          <p:cNvPicPr preferRelativeResize="0"/>
          <p:nvPr/>
        </p:nvPicPr>
        <p:blipFill rotWithShape="1">
          <a:blip r:embed="rId3">
            <a:alphaModFix/>
          </a:blip>
          <a:srcRect t="21165" b="26688"/>
          <a:stretch/>
        </p:blipFill>
        <p:spPr>
          <a:xfrm>
            <a:off x="2651200" y="1815734"/>
            <a:ext cx="6889600" cy="3576269"/>
          </a:xfrm>
          <a:prstGeom prst="rect">
            <a:avLst/>
          </a:prstGeom>
          <a:noFill/>
          <a:ln>
            <a:noFill/>
          </a:ln>
        </p:spPr>
      </p:pic>
      <p:sp>
        <p:nvSpPr>
          <p:cNvPr id="728" name="Google Shape;728;p112"/>
          <p:cNvSpPr txBox="1">
            <a:spLocks noGrp="1"/>
          </p:cNvSpPr>
          <p:nvPr>
            <p:ph type="title"/>
          </p:nvPr>
        </p:nvSpPr>
        <p:spPr>
          <a:xfrm>
            <a:off x="618800" y="796567"/>
            <a:ext cx="11360800" cy="763600"/>
          </a:xfrm>
          <a:prstGeom prst="rect">
            <a:avLst/>
          </a:prstGeom>
        </p:spPr>
        <p:txBody>
          <a:bodyPr spcFirstLastPara="1" vert="horz" wrap="square" lIns="121900" tIns="121900" rIns="121900" bIns="121900" rtlCol="0" anchor="t" anchorCtr="0">
            <a:noAutofit/>
          </a:bodyPr>
          <a:lstStyle/>
          <a:p>
            <a:r>
              <a:rPr lang="en"/>
              <a:t>C) Separation of the Mixture into its Components</a:t>
            </a:r>
            <a:endParaRPr/>
          </a:p>
        </p:txBody>
      </p:sp>
      <p:sp>
        <p:nvSpPr>
          <p:cNvPr id="729" name="Google Shape;729;p112"/>
          <p:cNvSpPr txBox="1">
            <a:spLocks noGrp="1"/>
          </p:cNvSpPr>
          <p:nvPr>
            <p:ph type="body" idx="1"/>
          </p:nvPr>
        </p:nvSpPr>
        <p:spPr>
          <a:xfrm>
            <a:off x="618800" y="5704233"/>
            <a:ext cx="11360800" cy="590800"/>
          </a:xfrm>
          <a:prstGeom prst="rect">
            <a:avLst/>
          </a:prstGeom>
        </p:spPr>
        <p:txBody>
          <a:bodyPr spcFirstLastPara="1" vert="horz" wrap="square" lIns="121900" tIns="121900" rIns="121900" bIns="121900" rtlCol="0" anchor="t" anchorCtr="0">
            <a:noAutofit/>
          </a:bodyPr>
          <a:lstStyle/>
          <a:p>
            <a:pPr marL="0" indent="0">
              <a:lnSpc>
                <a:spcPct val="100000"/>
              </a:lnSpc>
              <a:buNone/>
            </a:pPr>
            <a:r>
              <a:rPr lang="en" sz="3733">
                <a:solidFill>
                  <a:schemeClr val="dk1"/>
                </a:solidFill>
              </a:rPr>
              <a:t>D) Determination of yield:</a:t>
            </a:r>
            <a:endParaRPr/>
          </a:p>
        </p:txBody>
      </p:sp>
    </p:spTree>
    <p:extLst>
      <p:ext uri="{BB962C8B-B14F-4D97-AF65-F5344CB8AC3E}">
        <p14:creationId xmlns:p14="http://schemas.microsoft.com/office/powerpoint/2010/main" val="438060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4" name="Google Shape;734;p113"/>
          <p:cNvPicPr preferRelativeResize="0"/>
          <p:nvPr/>
        </p:nvPicPr>
        <p:blipFill>
          <a:blip r:embed="rId3">
            <a:alphaModFix/>
          </a:blip>
          <a:stretch>
            <a:fillRect/>
          </a:stretch>
        </p:blipFill>
        <p:spPr>
          <a:xfrm>
            <a:off x="1132200" y="2653385"/>
            <a:ext cx="3251200" cy="2501900"/>
          </a:xfrm>
          <a:prstGeom prst="rect">
            <a:avLst/>
          </a:prstGeom>
          <a:noFill/>
          <a:ln>
            <a:noFill/>
          </a:ln>
        </p:spPr>
      </p:pic>
      <p:pic>
        <p:nvPicPr>
          <p:cNvPr id="735" name="Google Shape;735;p113"/>
          <p:cNvPicPr preferRelativeResize="0"/>
          <p:nvPr/>
        </p:nvPicPr>
        <p:blipFill>
          <a:blip r:embed="rId4">
            <a:alphaModFix/>
          </a:blip>
          <a:stretch>
            <a:fillRect/>
          </a:stretch>
        </p:blipFill>
        <p:spPr>
          <a:xfrm>
            <a:off x="5159033" y="1199134"/>
            <a:ext cx="6850731" cy="5658865"/>
          </a:xfrm>
          <a:prstGeom prst="rect">
            <a:avLst/>
          </a:prstGeom>
          <a:noFill/>
          <a:ln>
            <a:noFill/>
          </a:ln>
        </p:spPr>
      </p:pic>
      <p:pic>
        <p:nvPicPr>
          <p:cNvPr id="736" name="Google Shape;736;p113"/>
          <p:cNvPicPr preferRelativeResize="0"/>
          <p:nvPr/>
        </p:nvPicPr>
        <p:blipFill rotWithShape="1">
          <a:blip r:embed="rId5">
            <a:alphaModFix/>
          </a:blip>
          <a:srcRect t="73005" b="5310"/>
          <a:stretch/>
        </p:blipFill>
        <p:spPr>
          <a:xfrm>
            <a:off x="5120167" y="231619"/>
            <a:ext cx="6889600" cy="1487099"/>
          </a:xfrm>
          <a:prstGeom prst="rect">
            <a:avLst/>
          </a:prstGeom>
          <a:noFill/>
          <a:ln>
            <a:noFill/>
          </a:ln>
        </p:spPr>
      </p:pic>
    </p:spTree>
    <p:extLst>
      <p:ext uri="{BB962C8B-B14F-4D97-AF65-F5344CB8AC3E}">
        <p14:creationId xmlns:p14="http://schemas.microsoft.com/office/powerpoint/2010/main" val="485684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solidFill>
                  <a:srgbClr val="000000"/>
                </a:solidFill>
              </a:rPr>
              <a:t>(c) Elemental Analysis</a:t>
            </a:r>
            <a:endParaRPr>
              <a:solidFill>
                <a:srgbClr val="000000"/>
              </a:solidFill>
            </a:endParaRPr>
          </a:p>
        </p:txBody>
      </p:sp>
      <p:sp>
        <p:nvSpPr>
          <p:cNvPr id="488" name="Google Shape;488;p7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en">
                <a:solidFill>
                  <a:srgbClr val="000000"/>
                </a:solidFill>
              </a:rPr>
              <a:t>Freshly cut sodium metal is taken in a dry fusion tube and heated gently, till it just melts. Then add a R.G. of dry solid. The substance is allowed to react with sodium. It is heated till red hot and the fusion tube is dropped in the porcelain dish containing 5 ml of distilled water. The dish is immediately covered with asbestos sheet. The contents are mixed properly, boiled, concentrated to 2 ml and filtered. </a:t>
            </a:r>
            <a:endParaRPr>
              <a:solidFill>
                <a:srgbClr val="000000"/>
              </a:solidFill>
            </a:endParaRPr>
          </a:p>
          <a:p>
            <a:pPr marL="0" indent="0">
              <a:spcBef>
                <a:spcPts val="2133"/>
              </a:spcBef>
              <a:spcAft>
                <a:spcPts val="2133"/>
              </a:spcAft>
              <a:buNone/>
            </a:pPr>
            <a:r>
              <a:rPr lang="en" b="1">
                <a:solidFill>
                  <a:srgbClr val="000000"/>
                </a:solidFill>
              </a:rPr>
              <a:t>The filtrate is tested for nitrogen, sulphur and halogens.</a:t>
            </a:r>
            <a:endParaRPr b="1">
              <a:solidFill>
                <a:srgbClr val="000000"/>
              </a:solidFill>
            </a:endParaRPr>
          </a:p>
        </p:txBody>
      </p:sp>
    </p:spTree>
    <p:extLst>
      <p:ext uri="{BB962C8B-B14F-4D97-AF65-F5344CB8AC3E}">
        <p14:creationId xmlns:p14="http://schemas.microsoft.com/office/powerpoint/2010/main" val="2554556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742" name="Google Shape;742;p11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743" name="Google Shape;743;p114"/>
          <p:cNvPicPr preferRelativeResize="0"/>
          <p:nvPr/>
        </p:nvPicPr>
        <p:blipFill>
          <a:blip r:embed="rId3">
            <a:alphaModFix/>
          </a:blip>
          <a:stretch>
            <a:fillRect/>
          </a:stretch>
        </p:blipFill>
        <p:spPr>
          <a:xfrm>
            <a:off x="626000" y="2346351"/>
            <a:ext cx="3251200" cy="2501900"/>
          </a:xfrm>
          <a:prstGeom prst="rect">
            <a:avLst/>
          </a:prstGeom>
          <a:noFill/>
          <a:ln>
            <a:noFill/>
          </a:ln>
        </p:spPr>
      </p:pic>
      <p:pic>
        <p:nvPicPr>
          <p:cNvPr id="744" name="Google Shape;744;p114"/>
          <p:cNvPicPr preferRelativeResize="0"/>
          <p:nvPr/>
        </p:nvPicPr>
        <p:blipFill rotWithShape="1">
          <a:blip r:embed="rId4">
            <a:alphaModFix/>
          </a:blip>
          <a:srcRect t="2459" b="63185"/>
          <a:stretch/>
        </p:blipFill>
        <p:spPr>
          <a:xfrm>
            <a:off x="4858801" y="2250934"/>
            <a:ext cx="6286503" cy="2356135"/>
          </a:xfrm>
          <a:prstGeom prst="rect">
            <a:avLst/>
          </a:prstGeom>
          <a:noFill/>
          <a:ln>
            <a:noFill/>
          </a:ln>
        </p:spPr>
      </p:pic>
    </p:spTree>
    <p:extLst>
      <p:ext uri="{BB962C8B-B14F-4D97-AF65-F5344CB8AC3E}">
        <p14:creationId xmlns:p14="http://schemas.microsoft.com/office/powerpoint/2010/main" val="4290679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1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solidFill>
                  <a:srgbClr val="000000"/>
                </a:solidFill>
              </a:rPr>
              <a:t>(c) Elemental Analysis</a:t>
            </a:r>
            <a:endParaRPr>
              <a:solidFill>
                <a:srgbClr val="000000"/>
              </a:solidFill>
            </a:endParaRPr>
          </a:p>
        </p:txBody>
      </p:sp>
      <p:sp>
        <p:nvSpPr>
          <p:cNvPr id="750" name="Google Shape;750;p11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en">
                <a:solidFill>
                  <a:srgbClr val="000000"/>
                </a:solidFill>
              </a:rPr>
              <a:t>Freshly cut sodium metal is taken in a dry fusion tube and heated gently, till it just melts. Then add a R.G. of dry solid. The substance is allowed to react with sodium. It is heated till red hot and the fusion tube is dropped in the porcelain dish containing 5 ml of distilled water. The dish is immediately covered with asbestos sheet. The contents are mixed properly, boiled, concentrated to 2 ml and filtered. </a:t>
            </a:r>
            <a:endParaRPr>
              <a:solidFill>
                <a:srgbClr val="000000"/>
              </a:solidFill>
            </a:endParaRPr>
          </a:p>
          <a:p>
            <a:pPr marL="0" indent="0">
              <a:spcBef>
                <a:spcPts val="2133"/>
              </a:spcBef>
              <a:spcAft>
                <a:spcPts val="2133"/>
              </a:spcAft>
              <a:buNone/>
            </a:pPr>
            <a:r>
              <a:rPr lang="en" b="1">
                <a:solidFill>
                  <a:srgbClr val="000000"/>
                </a:solidFill>
              </a:rPr>
              <a:t>The filtrate is tested for nitrogen, sulphur and halogens.</a:t>
            </a:r>
            <a:endParaRPr b="1">
              <a:solidFill>
                <a:srgbClr val="000000"/>
              </a:solidFill>
            </a:endParaRPr>
          </a:p>
        </p:txBody>
      </p:sp>
    </p:spTree>
    <p:extLst>
      <p:ext uri="{BB962C8B-B14F-4D97-AF65-F5344CB8AC3E}">
        <p14:creationId xmlns:p14="http://schemas.microsoft.com/office/powerpoint/2010/main" val="2208570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11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756" name="Google Shape;756;p11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757" name="Google Shape;757;p116"/>
          <p:cNvPicPr preferRelativeResize="0"/>
          <p:nvPr/>
        </p:nvPicPr>
        <p:blipFill>
          <a:blip r:embed="rId3">
            <a:alphaModFix/>
          </a:blip>
          <a:stretch>
            <a:fillRect/>
          </a:stretch>
        </p:blipFill>
        <p:spPr>
          <a:xfrm>
            <a:off x="626000" y="2346351"/>
            <a:ext cx="3251200" cy="2501900"/>
          </a:xfrm>
          <a:prstGeom prst="rect">
            <a:avLst/>
          </a:prstGeom>
          <a:noFill/>
          <a:ln>
            <a:noFill/>
          </a:ln>
        </p:spPr>
      </p:pic>
      <p:pic>
        <p:nvPicPr>
          <p:cNvPr id="758" name="Google Shape;758;p116"/>
          <p:cNvPicPr preferRelativeResize="0"/>
          <p:nvPr/>
        </p:nvPicPr>
        <p:blipFill rotWithShape="1">
          <a:blip r:embed="rId4">
            <a:alphaModFix/>
          </a:blip>
          <a:srcRect t="33578" b="8893"/>
          <a:stretch/>
        </p:blipFill>
        <p:spPr>
          <a:xfrm>
            <a:off x="5035434" y="1713767"/>
            <a:ext cx="6286503" cy="3945133"/>
          </a:xfrm>
          <a:prstGeom prst="rect">
            <a:avLst/>
          </a:prstGeom>
          <a:noFill/>
          <a:ln>
            <a:noFill/>
          </a:ln>
        </p:spPr>
      </p:pic>
    </p:spTree>
    <p:extLst>
      <p:ext uri="{BB962C8B-B14F-4D97-AF65-F5344CB8AC3E}">
        <p14:creationId xmlns:p14="http://schemas.microsoft.com/office/powerpoint/2010/main" val="1950859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1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764" name="Google Shape;764;p11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765" name="Google Shape;765;p117"/>
          <p:cNvPicPr preferRelativeResize="0"/>
          <p:nvPr/>
        </p:nvPicPr>
        <p:blipFill>
          <a:blip r:embed="rId3">
            <a:alphaModFix/>
          </a:blip>
          <a:stretch>
            <a:fillRect/>
          </a:stretch>
        </p:blipFill>
        <p:spPr>
          <a:xfrm>
            <a:off x="626000" y="2346351"/>
            <a:ext cx="3251200" cy="2501900"/>
          </a:xfrm>
          <a:prstGeom prst="rect">
            <a:avLst/>
          </a:prstGeom>
          <a:noFill/>
          <a:ln>
            <a:noFill/>
          </a:ln>
        </p:spPr>
      </p:pic>
      <p:pic>
        <p:nvPicPr>
          <p:cNvPr id="766" name="Google Shape;766;p117"/>
          <p:cNvPicPr preferRelativeResize="0"/>
          <p:nvPr/>
        </p:nvPicPr>
        <p:blipFill rotWithShape="1">
          <a:blip r:embed="rId4">
            <a:alphaModFix/>
          </a:blip>
          <a:srcRect l="3440" t="-3375" r="-3439" b="12885"/>
          <a:stretch/>
        </p:blipFill>
        <p:spPr>
          <a:xfrm>
            <a:off x="5137934" y="199834"/>
            <a:ext cx="6123468" cy="6205865"/>
          </a:xfrm>
          <a:prstGeom prst="rect">
            <a:avLst/>
          </a:prstGeom>
          <a:noFill/>
          <a:ln>
            <a:noFill/>
          </a:ln>
        </p:spPr>
      </p:pic>
    </p:spTree>
    <p:extLst>
      <p:ext uri="{BB962C8B-B14F-4D97-AF65-F5344CB8AC3E}">
        <p14:creationId xmlns:p14="http://schemas.microsoft.com/office/powerpoint/2010/main" val="16592846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11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772" name="Google Shape;772;p11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773" name="Google Shape;773;p118"/>
          <p:cNvPicPr preferRelativeResize="0"/>
          <p:nvPr/>
        </p:nvPicPr>
        <p:blipFill>
          <a:blip r:embed="rId3">
            <a:alphaModFix/>
          </a:blip>
          <a:stretch>
            <a:fillRect/>
          </a:stretch>
        </p:blipFill>
        <p:spPr>
          <a:xfrm>
            <a:off x="626000" y="2346351"/>
            <a:ext cx="3251200" cy="2501900"/>
          </a:xfrm>
          <a:prstGeom prst="rect">
            <a:avLst/>
          </a:prstGeom>
          <a:noFill/>
          <a:ln>
            <a:noFill/>
          </a:ln>
        </p:spPr>
      </p:pic>
      <p:pic>
        <p:nvPicPr>
          <p:cNvPr id="774" name="Google Shape;774;p118"/>
          <p:cNvPicPr preferRelativeResize="0"/>
          <p:nvPr/>
        </p:nvPicPr>
        <p:blipFill rotWithShape="1">
          <a:blip r:embed="rId4">
            <a:alphaModFix/>
          </a:blip>
          <a:srcRect r="3025"/>
          <a:stretch/>
        </p:blipFill>
        <p:spPr>
          <a:xfrm>
            <a:off x="3992801" y="1051867"/>
            <a:ext cx="7783604" cy="5090901"/>
          </a:xfrm>
          <a:prstGeom prst="rect">
            <a:avLst/>
          </a:prstGeom>
          <a:noFill/>
          <a:ln>
            <a:noFill/>
          </a:ln>
        </p:spPr>
      </p:pic>
    </p:spTree>
    <p:extLst>
      <p:ext uri="{BB962C8B-B14F-4D97-AF65-F5344CB8AC3E}">
        <p14:creationId xmlns:p14="http://schemas.microsoft.com/office/powerpoint/2010/main" val="2185712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119"/>
          <p:cNvSpPr txBox="1">
            <a:spLocks noGrp="1"/>
          </p:cNvSpPr>
          <p:nvPr>
            <p:ph type="title"/>
          </p:nvPr>
        </p:nvSpPr>
        <p:spPr>
          <a:xfrm>
            <a:off x="365467" y="701800"/>
            <a:ext cx="11469600" cy="5454400"/>
          </a:xfrm>
          <a:prstGeom prst="rect">
            <a:avLst/>
          </a:prstGeom>
        </p:spPr>
        <p:txBody>
          <a:bodyPr spcFirstLastPara="1" vert="horz" wrap="square" lIns="121900" tIns="121900" rIns="121900" bIns="121900" rtlCol="0" anchor="ctr" anchorCtr="0">
            <a:noAutofit/>
          </a:bodyPr>
          <a:lstStyle/>
          <a:p>
            <a:pPr marR="16933" algn="just"/>
            <a:r>
              <a:rPr lang="en" sz="2533" b="1">
                <a:solidFill>
                  <a:srgbClr val="000000"/>
                </a:solidFill>
                <a:latin typeface="Times New Roman"/>
                <a:ea typeface="Times New Roman"/>
                <a:cs typeface="Times New Roman"/>
                <a:sym typeface="Times New Roman"/>
              </a:rPr>
              <a:t>Expt No. 1: Analytical Chemistry Experiment</a:t>
            </a:r>
            <a:endParaRPr sz="2533" b="1">
              <a:solidFill>
                <a:srgbClr val="000000"/>
              </a:solidFill>
              <a:latin typeface="Times New Roman"/>
              <a:ea typeface="Times New Roman"/>
              <a:cs typeface="Times New Roman"/>
              <a:sym typeface="Times New Roman"/>
            </a:endParaRPr>
          </a:p>
          <a:p>
            <a:pPr marR="16933" algn="just"/>
            <a:endParaRPr sz="2533" b="1">
              <a:solidFill>
                <a:srgbClr val="000000"/>
              </a:solidFill>
              <a:latin typeface="Times New Roman"/>
              <a:ea typeface="Times New Roman"/>
              <a:cs typeface="Times New Roman"/>
              <a:sym typeface="Times New Roman"/>
            </a:endParaRPr>
          </a:p>
          <a:p>
            <a:pPr marR="16933" algn="just"/>
            <a:endParaRPr sz="2533" b="1">
              <a:solidFill>
                <a:srgbClr val="000000"/>
              </a:solidFill>
              <a:latin typeface="Times New Roman"/>
              <a:ea typeface="Times New Roman"/>
              <a:cs typeface="Times New Roman"/>
              <a:sym typeface="Times New Roman"/>
            </a:endParaRPr>
          </a:p>
          <a:p>
            <a:pPr marR="16933" algn="just"/>
            <a:endParaRPr sz="2533" b="1">
              <a:solidFill>
                <a:srgbClr val="000000"/>
              </a:solidFill>
              <a:latin typeface="Times New Roman"/>
              <a:ea typeface="Times New Roman"/>
              <a:cs typeface="Times New Roman"/>
              <a:sym typeface="Times New Roman"/>
            </a:endParaRPr>
          </a:p>
          <a:p>
            <a:pPr marR="16933" algn="just"/>
            <a:r>
              <a:rPr lang="en" sz="2667" b="1">
                <a:solidFill>
                  <a:srgbClr val="000000"/>
                </a:solidFill>
                <a:latin typeface="Times New Roman"/>
                <a:ea typeface="Times New Roman"/>
                <a:cs typeface="Times New Roman"/>
                <a:sym typeface="Times New Roman"/>
              </a:rPr>
              <a:t>Estimation of magnesium content in talcum powder by complexometry, using standardized solution of EDTA.  (6+3 Units)</a:t>
            </a:r>
            <a:endParaRPr sz="7466"/>
          </a:p>
        </p:txBody>
      </p:sp>
      <p:sp>
        <p:nvSpPr>
          <p:cNvPr id="780" name="Google Shape;780;p119"/>
          <p:cNvSpPr txBox="1"/>
          <p:nvPr/>
        </p:nvSpPr>
        <p:spPr>
          <a:xfrm>
            <a:off x="9909200" y="0"/>
            <a:ext cx="2282800" cy="443200"/>
          </a:xfrm>
          <a:prstGeom prst="rect">
            <a:avLst/>
          </a:prstGeom>
          <a:noFill/>
          <a:ln>
            <a:noFill/>
          </a:ln>
        </p:spPr>
        <p:txBody>
          <a:bodyPr spcFirstLastPara="1" wrap="square" lIns="121900" tIns="121900" rIns="121900" bIns="121900" anchor="t" anchorCtr="0">
            <a:noAutofit/>
          </a:bodyPr>
          <a:lstStyle/>
          <a:p>
            <a:r>
              <a:rPr lang="en" sz="2400">
                <a:latin typeface="Proxima Nova"/>
                <a:ea typeface="Proxima Nova"/>
                <a:cs typeface="Proxima Nova"/>
                <a:sym typeface="Proxima Nova"/>
              </a:rPr>
              <a:t>Date: 23 - 11 - 2020</a:t>
            </a:r>
            <a:endParaRPr sz="2400">
              <a:latin typeface="Proxima Nova"/>
              <a:ea typeface="Proxima Nova"/>
              <a:cs typeface="Proxima Nova"/>
              <a:sym typeface="Proxima Nova"/>
            </a:endParaRPr>
          </a:p>
        </p:txBody>
      </p:sp>
    </p:spTree>
    <p:extLst>
      <p:ext uri="{BB962C8B-B14F-4D97-AF65-F5344CB8AC3E}">
        <p14:creationId xmlns:p14="http://schemas.microsoft.com/office/powerpoint/2010/main" val="15243547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120"/>
          <p:cNvSpPr txBox="1"/>
          <p:nvPr/>
        </p:nvSpPr>
        <p:spPr>
          <a:xfrm>
            <a:off x="677200" y="720233"/>
            <a:ext cx="9685200" cy="3257200"/>
          </a:xfrm>
          <a:prstGeom prst="rect">
            <a:avLst/>
          </a:prstGeom>
          <a:noFill/>
          <a:ln>
            <a:noFill/>
          </a:ln>
        </p:spPr>
        <p:txBody>
          <a:bodyPr spcFirstLastPara="1" wrap="square" lIns="121900" tIns="121900" rIns="121900" bIns="121900" anchor="t" anchorCtr="0">
            <a:noAutofit/>
          </a:bodyPr>
          <a:lstStyle/>
          <a:p>
            <a:pPr>
              <a:lnSpc>
                <a:spcPct val="125000"/>
              </a:lnSpc>
            </a:pPr>
            <a:r>
              <a:rPr lang="en" sz="2400" b="1">
                <a:solidFill>
                  <a:srgbClr val="112F54"/>
                </a:solidFill>
                <a:highlight>
                  <a:srgbClr val="FFFFFF"/>
                </a:highlight>
              </a:rPr>
              <a:t>What is talcum powder?</a:t>
            </a:r>
            <a:endParaRPr sz="2400" b="1">
              <a:solidFill>
                <a:srgbClr val="112F54"/>
              </a:solidFill>
              <a:highlight>
                <a:srgbClr val="FFFFFF"/>
              </a:highlight>
            </a:endParaRPr>
          </a:p>
          <a:p>
            <a:pPr>
              <a:lnSpc>
                <a:spcPct val="150000"/>
              </a:lnSpc>
              <a:spcBef>
                <a:spcPts val="2533"/>
              </a:spcBef>
              <a:spcAft>
                <a:spcPts val="3067"/>
              </a:spcAft>
            </a:pPr>
            <a:r>
              <a:rPr lang="en">
                <a:solidFill>
                  <a:srgbClr val="1E1E23"/>
                </a:solidFill>
                <a:highlight>
                  <a:srgbClr val="FFFFFF"/>
                </a:highlight>
              </a:rPr>
              <a:t>Talcum powder is made from talc, a mineral made up mainly of the elements magnesium, silicon, and oxygen. As a powder, it absorbs moisture well and helps cut down on friction, making it useful for keeping skin dry and helping to prevent rashes. It is widely used in cosmetic products such as baby powder and adult body and facial powders, as well as in a number of other consumer products.</a:t>
            </a:r>
            <a:endParaRPr>
              <a:solidFill>
                <a:srgbClr val="1E1E23"/>
              </a:solidFill>
              <a:highlight>
                <a:srgbClr val="FFFFFF"/>
              </a:highlight>
            </a:endParaRPr>
          </a:p>
        </p:txBody>
      </p:sp>
      <p:sp>
        <p:nvSpPr>
          <p:cNvPr id="786" name="Google Shape;786;p120"/>
          <p:cNvSpPr txBox="1"/>
          <p:nvPr/>
        </p:nvSpPr>
        <p:spPr>
          <a:xfrm>
            <a:off x="773933" y="3794500"/>
            <a:ext cx="11093200" cy="580400"/>
          </a:xfrm>
          <a:prstGeom prst="rect">
            <a:avLst/>
          </a:prstGeom>
          <a:noFill/>
          <a:ln>
            <a:noFill/>
          </a:ln>
        </p:spPr>
        <p:txBody>
          <a:bodyPr spcFirstLastPara="1" wrap="square" lIns="121900" tIns="121900" rIns="121900" bIns="121900" anchor="t" anchorCtr="0">
            <a:noAutofit/>
          </a:bodyPr>
          <a:lstStyle/>
          <a:p>
            <a:r>
              <a:rPr lang="en" sz="2000">
                <a:solidFill>
                  <a:srgbClr val="202124"/>
                </a:solidFill>
                <a:highlight>
                  <a:srgbClr val="FFFFFF"/>
                </a:highlight>
              </a:rPr>
              <a:t>Chemically, talc is a hydrous </a:t>
            </a:r>
            <a:r>
              <a:rPr lang="en" sz="2000" b="1">
                <a:solidFill>
                  <a:srgbClr val="202124"/>
                </a:solidFill>
                <a:highlight>
                  <a:srgbClr val="FFFFFF"/>
                </a:highlight>
              </a:rPr>
              <a:t>magnesium silicate</a:t>
            </a:r>
            <a:r>
              <a:rPr lang="en" sz="2000">
                <a:solidFill>
                  <a:srgbClr val="202124"/>
                </a:solidFill>
                <a:highlight>
                  <a:srgbClr val="FFFFFF"/>
                </a:highlight>
              </a:rPr>
              <a:t> with a chemical formula of </a:t>
            </a:r>
            <a:r>
              <a:rPr lang="en" sz="2000" b="1">
                <a:solidFill>
                  <a:srgbClr val="202124"/>
                </a:solidFill>
                <a:highlight>
                  <a:srgbClr val="FFFFFF"/>
                </a:highlight>
              </a:rPr>
              <a:t>Mg</a:t>
            </a:r>
            <a:r>
              <a:rPr lang="en" sz="2400">
                <a:solidFill>
                  <a:srgbClr val="202124"/>
                </a:solidFill>
                <a:highlight>
                  <a:srgbClr val="FFFFFF"/>
                </a:highlight>
              </a:rPr>
              <a:t>3</a:t>
            </a:r>
            <a:r>
              <a:rPr lang="en" sz="2000">
                <a:solidFill>
                  <a:srgbClr val="202124"/>
                </a:solidFill>
                <a:highlight>
                  <a:srgbClr val="FFFFFF"/>
                </a:highlight>
              </a:rPr>
              <a:t>Si</a:t>
            </a:r>
            <a:r>
              <a:rPr lang="en" sz="2400">
                <a:solidFill>
                  <a:srgbClr val="202124"/>
                </a:solidFill>
                <a:highlight>
                  <a:srgbClr val="FFFFFF"/>
                </a:highlight>
              </a:rPr>
              <a:t>4</a:t>
            </a:r>
            <a:r>
              <a:rPr lang="en" sz="2000">
                <a:solidFill>
                  <a:srgbClr val="202124"/>
                </a:solidFill>
                <a:highlight>
                  <a:srgbClr val="FFFFFF"/>
                </a:highlight>
              </a:rPr>
              <a:t>O</a:t>
            </a:r>
            <a:r>
              <a:rPr lang="en" sz="2400">
                <a:solidFill>
                  <a:srgbClr val="202124"/>
                </a:solidFill>
                <a:highlight>
                  <a:srgbClr val="FFFFFF"/>
                </a:highlight>
              </a:rPr>
              <a:t>10</a:t>
            </a:r>
            <a:r>
              <a:rPr lang="en" sz="2000">
                <a:solidFill>
                  <a:srgbClr val="202124"/>
                </a:solidFill>
                <a:highlight>
                  <a:srgbClr val="FFFFFF"/>
                </a:highlight>
              </a:rPr>
              <a:t>(</a:t>
            </a:r>
            <a:r>
              <a:rPr lang="en" sz="2000" b="1">
                <a:solidFill>
                  <a:srgbClr val="202124"/>
                </a:solidFill>
                <a:highlight>
                  <a:srgbClr val="FFFFFF"/>
                </a:highlight>
              </a:rPr>
              <a:t>OH</a:t>
            </a:r>
            <a:r>
              <a:rPr lang="en" sz="2000">
                <a:solidFill>
                  <a:srgbClr val="202124"/>
                </a:solidFill>
                <a:highlight>
                  <a:srgbClr val="FFFFFF"/>
                </a:highlight>
              </a:rPr>
              <a:t>)</a:t>
            </a:r>
            <a:r>
              <a:rPr lang="en" sz="2400">
                <a:solidFill>
                  <a:srgbClr val="202124"/>
                </a:solidFill>
                <a:highlight>
                  <a:srgbClr val="FFFFFF"/>
                </a:highlight>
              </a:rPr>
              <a:t>2</a:t>
            </a:r>
            <a:r>
              <a:rPr lang="en" sz="2000">
                <a:solidFill>
                  <a:srgbClr val="202124"/>
                </a:solidFill>
                <a:highlight>
                  <a:srgbClr val="FFFFFF"/>
                </a:highlight>
              </a:rPr>
              <a:t>.</a:t>
            </a:r>
            <a:endParaRPr sz="2267"/>
          </a:p>
        </p:txBody>
      </p:sp>
      <p:sp>
        <p:nvSpPr>
          <p:cNvPr id="787" name="Google Shape;787;p120"/>
          <p:cNvSpPr txBox="1"/>
          <p:nvPr/>
        </p:nvSpPr>
        <p:spPr>
          <a:xfrm>
            <a:off x="2300333" y="4450167"/>
            <a:ext cx="7814800" cy="580400"/>
          </a:xfrm>
          <a:prstGeom prst="rect">
            <a:avLst/>
          </a:prstGeom>
          <a:noFill/>
          <a:ln>
            <a:noFill/>
          </a:ln>
        </p:spPr>
        <p:txBody>
          <a:bodyPr spcFirstLastPara="1" wrap="square" lIns="121900" tIns="121900" rIns="121900" bIns="121900" anchor="t" anchorCtr="0">
            <a:noAutofit/>
          </a:bodyPr>
          <a:lstStyle/>
          <a:p>
            <a:r>
              <a:rPr lang="en" sz="2400" u="sng">
                <a:solidFill>
                  <a:schemeClr val="hlink"/>
                </a:solidFill>
                <a:hlinkClick r:id="rId3"/>
              </a:rPr>
              <a:t>https://www.youtube.com/watch?v=BqNyr2ar-Us</a:t>
            </a:r>
            <a:r>
              <a:rPr lang="en" sz="2400"/>
              <a:t>     12:49 mins</a:t>
            </a:r>
            <a:endParaRPr sz="2400"/>
          </a:p>
        </p:txBody>
      </p:sp>
    </p:spTree>
    <p:extLst>
      <p:ext uri="{BB962C8B-B14F-4D97-AF65-F5344CB8AC3E}">
        <p14:creationId xmlns:p14="http://schemas.microsoft.com/office/powerpoint/2010/main" val="2231040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121"/>
          <p:cNvPicPr preferRelativeResize="0"/>
          <p:nvPr/>
        </p:nvPicPr>
        <p:blipFill rotWithShape="1">
          <a:blip r:embed="rId3">
            <a:alphaModFix/>
          </a:blip>
          <a:srcRect b="42163"/>
          <a:stretch/>
        </p:blipFill>
        <p:spPr>
          <a:xfrm>
            <a:off x="2192867" y="170433"/>
            <a:ext cx="7244935" cy="6376432"/>
          </a:xfrm>
          <a:prstGeom prst="rect">
            <a:avLst/>
          </a:prstGeom>
          <a:noFill/>
          <a:ln>
            <a:noFill/>
          </a:ln>
        </p:spPr>
      </p:pic>
    </p:spTree>
    <p:extLst>
      <p:ext uri="{BB962C8B-B14F-4D97-AF65-F5344CB8AC3E}">
        <p14:creationId xmlns:p14="http://schemas.microsoft.com/office/powerpoint/2010/main" val="58023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p122"/>
          <p:cNvPicPr preferRelativeResize="0"/>
          <p:nvPr/>
        </p:nvPicPr>
        <p:blipFill rotWithShape="1">
          <a:blip r:embed="rId3">
            <a:alphaModFix/>
          </a:blip>
          <a:srcRect t="58669"/>
          <a:stretch/>
        </p:blipFill>
        <p:spPr>
          <a:xfrm>
            <a:off x="903901" y="343967"/>
            <a:ext cx="10017303" cy="6300397"/>
          </a:xfrm>
          <a:prstGeom prst="rect">
            <a:avLst/>
          </a:prstGeom>
          <a:noFill/>
          <a:ln>
            <a:noFill/>
          </a:ln>
        </p:spPr>
      </p:pic>
    </p:spTree>
    <p:extLst>
      <p:ext uri="{BB962C8B-B14F-4D97-AF65-F5344CB8AC3E}">
        <p14:creationId xmlns:p14="http://schemas.microsoft.com/office/powerpoint/2010/main" val="1979114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p123"/>
          <p:cNvPicPr preferRelativeResize="0"/>
          <p:nvPr/>
        </p:nvPicPr>
        <p:blipFill>
          <a:blip r:embed="rId3">
            <a:alphaModFix/>
          </a:blip>
          <a:stretch>
            <a:fillRect/>
          </a:stretch>
        </p:blipFill>
        <p:spPr>
          <a:xfrm>
            <a:off x="2666234" y="128834"/>
            <a:ext cx="6126636" cy="6600337"/>
          </a:xfrm>
          <a:prstGeom prst="rect">
            <a:avLst/>
          </a:prstGeom>
          <a:noFill/>
          <a:ln>
            <a:noFill/>
          </a:ln>
        </p:spPr>
      </p:pic>
    </p:spTree>
    <p:extLst>
      <p:ext uri="{BB962C8B-B14F-4D97-AF65-F5344CB8AC3E}">
        <p14:creationId xmlns:p14="http://schemas.microsoft.com/office/powerpoint/2010/main" val="1480451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494" name="Google Shape;494;p7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495" name="Google Shape;495;p79"/>
          <p:cNvPicPr preferRelativeResize="0"/>
          <p:nvPr/>
        </p:nvPicPr>
        <p:blipFill>
          <a:blip r:embed="rId3">
            <a:alphaModFix/>
          </a:blip>
          <a:stretch>
            <a:fillRect/>
          </a:stretch>
        </p:blipFill>
        <p:spPr>
          <a:xfrm>
            <a:off x="685800" y="2323267"/>
            <a:ext cx="3215467" cy="3200100"/>
          </a:xfrm>
          <a:prstGeom prst="rect">
            <a:avLst/>
          </a:prstGeom>
          <a:noFill/>
          <a:ln>
            <a:noFill/>
          </a:ln>
        </p:spPr>
      </p:pic>
      <p:pic>
        <p:nvPicPr>
          <p:cNvPr id="496" name="Google Shape;496;p79"/>
          <p:cNvPicPr preferRelativeResize="0"/>
          <p:nvPr/>
        </p:nvPicPr>
        <p:blipFill rotWithShape="1">
          <a:blip r:embed="rId4">
            <a:alphaModFix/>
          </a:blip>
          <a:srcRect b="62781"/>
          <a:stretch/>
        </p:blipFill>
        <p:spPr>
          <a:xfrm>
            <a:off x="5516133" y="3176167"/>
            <a:ext cx="5512803" cy="2552536"/>
          </a:xfrm>
          <a:prstGeom prst="rect">
            <a:avLst/>
          </a:prstGeom>
          <a:noFill/>
          <a:ln>
            <a:noFill/>
          </a:ln>
        </p:spPr>
      </p:pic>
      <p:pic>
        <p:nvPicPr>
          <p:cNvPr id="497" name="Google Shape;497;p79"/>
          <p:cNvPicPr preferRelativeResize="0"/>
          <p:nvPr/>
        </p:nvPicPr>
        <p:blipFill rotWithShape="1">
          <a:blip r:embed="rId5">
            <a:alphaModFix/>
          </a:blip>
          <a:srcRect l="7190" r="8910" b="17593"/>
          <a:stretch/>
        </p:blipFill>
        <p:spPr>
          <a:xfrm>
            <a:off x="5516134" y="705768"/>
            <a:ext cx="5512801" cy="2470401"/>
          </a:xfrm>
          <a:prstGeom prst="rect">
            <a:avLst/>
          </a:prstGeom>
          <a:noFill/>
          <a:ln>
            <a:noFill/>
          </a:ln>
        </p:spPr>
      </p:pic>
      <p:sp>
        <p:nvSpPr>
          <p:cNvPr id="498" name="Google Shape;498;p79"/>
          <p:cNvSpPr txBox="1"/>
          <p:nvPr/>
        </p:nvSpPr>
        <p:spPr>
          <a:xfrm>
            <a:off x="685800" y="6091833"/>
            <a:ext cx="10918400" cy="657200"/>
          </a:xfrm>
          <a:prstGeom prst="rect">
            <a:avLst/>
          </a:prstGeom>
          <a:noFill/>
          <a:ln>
            <a:noFill/>
          </a:ln>
        </p:spPr>
        <p:txBody>
          <a:bodyPr spcFirstLastPara="1" wrap="square" lIns="121900" tIns="121900" rIns="121900" bIns="121900" anchor="ctr" anchorCtr="0">
            <a:noAutofit/>
          </a:bodyPr>
          <a:lstStyle/>
          <a:p>
            <a:r>
              <a:rPr lang="en" sz="3467">
                <a:latin typeface="Proxima Nova"/>
                <a:ea typeface="Proxima Nova"/>
                <a:cs typeface="Proxima Nova"/>
                <a:sym typeface="Proxima Nova"/>
              </a:rPr>
              <a:t>Therefore, component B belongs to </a:t>
            </a:r>
            <a:r>
              <a:rPr lang="en" sz="3467" b="1">
                <a:latin typeface="Proxima Nova"/>
                <a:ea typeface="Proxima Nova"/>
                <a:cs typeface="Proxima Nova"/>
                <a:sym typeface="Proxima Nova"/>
              </a:rPr>
              <a:t>C,H,[O] </a:t>
            </a:r>
            <a:r>
              <a:rPr lang="en" sz="3467">
                <a:latin typeface="Proxima Nova"/>
                <a:ea typeface="Proxima Nova"/>
                <a:cs typeface="Proxima Nova"/>
                <a:sym typeface="Proxima Nova"/>
              </a:rPr>
              <a:t>group.</a:t>
            </a:r>
            <a:endParaRPr sz="3467">
              <a:latin typeface="Proxima Nova"/>
              <a:ea typeface="Proxima Nova"/>
              <a:cs typeface="Proxima Nova"/>
              <a:sym typeface="Proxima Nova"/>
            </a:endParaRPr>
          </a:p>
        </p:txBody>
      </p:sp>
    </p:spTree>
    <p:extLst>
      <p:ext uri="{BB962C8B-B14F-4D97-AF65-F5344CB8AC3E}">
        <p14:creationId xmlns:p14="http://schemas.microsoft.com/office/powerpoint/2010/main" val="2767339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24"/>
          <p:cNvSpPr txBox="1">
            <a:spLocks noGrp="1"/>
          </p:cNvSpPr>
          <p:nvPr>
            <p:ph type="title"/>
          </p:nvPr>
        </p:nvSpPr>
        <p:spPr>
          <a:xfrm>
            <a:off x="653667" y="701800"/>
            <a:ext cx="10858800" cy="4178400"/>
          </a:xfrm>
          <a:prstGeom prst="rect">
            <a:avLst/>
          </a:prstGeom>
        </p:spPr>
        <p:txBody>
          <a:bodyPr spcFirstLastPara="1" vert="horz" wrap="square" lIns="121900" tIns="121900" rIns="121900" bIns="121900" rtlCol="0" anchor="ctr" anchorCtr="0">
            <a:noAutofit/>
          </a:bodyPr>
          <a:lstStyle/>
          <a:p>
            <a:pPr marR="16933" algn="just"/>
            <a:r>
              <a:rPr lang="en" sz="2533" b="1">
                <a:solidFill>
                  <a:srgbClr val="000000"/>
                </a:solidFill>
                <a:latin typeface="Times New Roman"/>
                <a:ea typeface="Times New Roman"/>
                <a:cs typeface="Times New Roman"/>
                <a:sym typeface="Times New Roman"/>
              </a:rPr>
              <a:t>Expt No. 1: </a:t>
            </a:r>
            <a:endParaRPr sz="2533" b="1">
              <a:solidFill>
                <a:srgbClr val="000000"/>
              </a:solidFill>
              <a:latin typeface="Times New Roman"/>
              <a:ea typeface="Times New Roman"/>
              <a:cs typeface="Times New Roman"/>
              <a:sym typeface="Times New Roman"/>
            </a:endParaRPr>
          </a:p>
          <a:p>
            <a:pPr marR="16933" algn="just"/>
            <a:endParaRPr sz="2533" b="1">
              <a:solidFill>
                <a:srgbClr val="000000"/>
              </a:solidFill>
              <a:latin typeface="Times New Roman"/>
              <a:ea typeface="Times New Roman"/>
              <a:cs typeface="Times New Roman"/>
              <a:sym typeface="Times New Roman"/>
            </a:endParaRPr>
          </a:p>
          <a:p>
            <a:pPr marR="16933" algn="just"/>
            <a:r>
              <a:rPr lang="en" sz="2533" b="1">
                <a:solidFill>
                  <a:srgbClr val="000000"/>
                </a:solidFill>
                <a:latin typeface="Times New Roman"/>
                <a:ea typeface="Times New Roman"/>
                <a:cs typeface="Times New Roman"/>
                <a:sym typeface="Times New Roman"/>
              </a:rPr>
              <a:t>Analytical Chemistry Experiment</a:t>
            </a:r>
            <a:endParaRPr sz="2533" b="1">
              <a:solidFill>
                <a:srgbClr val="000000"/>
              </a:solidFill>
              <a:latin typeface="Times New Roman"/>
              <a:ea typeface="Times New Roman"/>
              <a:cs typeface="Times New Roman"/>
              <a:sym typeface="Times New Roman"/>
            </a:endParaRPr>
          </a:p>
          <a:p>
            <a:pPr marR="16933" algn="just"/>
            <a:endParaRPr sz="2533" b="1">
              <a:solidFill>
                <a:srgbClr val="000000"/>
              </a:solidFill>
              <a:latin typeface="Times New Roman"/>
              <a:ea typeface="Times New Roman"/>
              <a:cs typeface="Times New Roman"/>
              <a:sym typeface="Times New Roman"/>
            </a:endParaRPr>
          </a:p>
          <a:p>
            <a:pPr marR="16933" algn="just"/>
            <a:r>
              <a:rPr lang="en" sz="1867" b="1">
                <a:solidFill>
                  <a:srgbClr val="000000"/>
                </a:solidFill>
                <a:latin typeface="Times New Roman"/>
                <a:ea typeface="Times New Roman"/>
                <a:cs typeface="Times New Roman"/>
                <a:sym typeface="Times New Roman"/>
              </a:rPr>
              <a:t>Index:</a:t>
            </a:r>
            <a:endParaRPr sz="1867" b="1">
              <a:solidFill>
                <a:srgbClr val="000000"/>
              </a:solidFill>
              <a:latin typeface="Times New Roman"/>
              <a:ea typeface="Times New Roman"/>
              <a:cs typeface="Times New Roman"/>
              <a:sym typeface="Times New Roman"/>
            </a:endParaRPr>
          </a:p>
          <a:p>
            <a:pPr marR="16933" algn="just"/>
            <a:endParaRPr sz="1867" b="1">
              <a:solidFill>
                <a:srgbClr val="000000"/>
              </a:solidFill>
              <a:latin typeface="Times New Roman"/>
              <a:ea typeface="Times New Roman"/>
              <a:cs typeface="Times New Roman"/>
              <a:sym typeface="Times New Roman"/>
            </a:endParaRPr>
          </a:p>
          <a:p>
            <a:pPr marR="16933" algn="just"/>
            <a:r>
              <a:rPr lang="en" sz="1867" b="1">
                <a:solidFill>
                  <a:srgbClr val="000000"/>
                </a:solidFill>
                <a:latin typeface="Times New Roman"/>
                <a:ea typeface="Times New Roman"/>
                <a:cs typeface="Times New Roman"/>
                <a:sym typeface="Times New Roman"/>
              </a:rPr>
              <a:t>Magnesium content in talcum powder by complexometry, using EDTA (Eriochrome Black T Indicator).  </a:t>
            </a:r>
            <a:r>
              <a:rPr lang="en" sz="1867">
                <a:solidFill>
                  <a:srgbClr val="000000"/>
                </a:solidFill>
                <a:latin typeface="Times New Roman"/>
                <a:ea typeface="Times New Roman"/>
                <a:cs typeface="Times New Roman"/>
                <a:sym typeface="Times New Roman"/>
              </a:rPr>
              <a:t>         </a:t>
            </a:r>
            <a:endParaRPr sz="6667"/>
          </a:p>
        </p:txBody>
      </p:sp>
      <p:sp>
        <p:nvSpPr>
          <p:cNvPr id="808" name="Google Shape;808;p124"/>
          <p:cNvSpPr txBox="1"/>
          <p:nvPr/>
        </p:nvSpPr>
        <p:spPr>
          <a:xfrm>
            <a:off x="2655100" y="4783400"/>
            <a:ext cx="6191600" cy="722400"/>
          </a:xfrm>
          <a:prstGeom prst="rect">
            <a:avLst/>
          </a:prstGeom>
          <a:noFill/>
          <a:ln>
            <a:noFill/>
          </a:ln>
        </p:spPr>
        <p:txBody>
          <a:bodyPr spcFirstLastPara="1" wrap="square" lIns="121900" tIns="121900" rIns="121900" bIns="121900" anchor="t" anchorCtr="0">
            <a:noAutofit/>
          </a:bodyPr>
          <a:lstStyle/>
          <a:p>
            <a:r>
              <a:rPr lang="en" sz="2400" b="1">
                <a:latin typeface="Proxima Nova"/>
                <a:ea typeface="Proxima Nova"/>
                <a:cs typeface="Proxima Nova"/>
                <a:sym typeface="Proxima Nova"/>
              </a:rPr>
              <a:t>FORMAT FOR WRITING IN ROUGH JOURNAL</a:t>
            </a:r>
            <a:endParaRPr sz="2400" b="1">
              <a:latin typeface="Proxima Nova"/>
              <a:ea typeface="Proxima Nova"/>
              <a:cs typeface="Proxima Nova"/>
              <a:sym typeface="Proxima Nova"/>
            </a:endParaRPr>
          </a:p>
        </p:txBody>
      </p:sp>
    </p:spTree>
    <p:extLst>
      <p:ext uri="{BB962C8B-B14F-4D97-AF65-F5344CB8AC3E}">
        <p14:creationId xmlns:p14="http://schemas.microsoft.com/office/powerpoint/2010/main" val="1072197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80"/>
          <p:cNvSpPr txBox="1">
            <a:spLocks noGrp="1"/>
          </p:cNvSpPr>
          <p:nvPr>
            <p:ph type="title"/>
          </p:nvPr>
        </p:nvSpPr>
        <p:spPr>
          <a:xfrm>
            <a:off x="415600" y="415067"/>
            <a:ext cx="11360800" cy="1371600"/>
          </a:xfrm>
          <a:prstGeom prst="rect">
            <a:avLst/>
          </a:prstGeom>
        </p:spPr>
        <p:txBody>
          <a:bodyPr spcFirstLastPara="1" vert="horz" wrap="square" lIns="121900" tIns="121900" rIns="121900" bIns="121900" rtlCol="0" anchor="t" anchorCtr="0">
            <a:noAutofit/>
          </a:bodyPr>
          <a:lstStyle/>
          <a:p>
            <a:r>
              <a:rPr lang="en">
                <a:solidFill>
                  <a:srgbClr val="000000"/>
                </a:solidFill>
              </a:rPr>
              <a:t>(d) Determination of the class of the compound under C,H,[O] group.</a:t>
            </a:r>
            <a:endParaRPr>
              <a:solidFill>
                <a:srgbClr val="000000"/>
              </a:solidFill>
            </a:endParaRPr>
          </a:p>
        </p:txBody>
      </p:sp>
      <p:pic>
        <p:nvPicPr>
          <p:cNvPr id="504" name="Google Shape;504;p80"/>
          <p:cNvPicPr preferRelativeResize="0"/>
          <p:nvPr/>
        </p:nvPicPr>
        <p:blipFill>
          <a:blip r:embed="rId3">
            <a:alphaModFix/>
          </a:blip>
          <a:stretch>
            <a:fillRect/>
          </a:stretch>
        </p:blipFill>
        <p:spPr>
          <a:xfrm>
            <a:off x="685800" y="2323267"/>
            <a:ext cx="3215467" cy="3200100"/>
          </a:xfrm>
          <a:prstGeom prst="rect">
            <a:avLst/>
          </a:prstGeom>
          <a:noFill/>
          <a:ln>
            <a:noFill/>
          </a:ln>
        </p:spPr>
      </p:pic>
      <p:pic>
        <p:nvPicPr>
          <p:cNvPr id="505" name="Google Shape;505;p80"/>
          <p:cNvPicPr preferRelativeResize="0"/>
          <p:nvPr/>
        </p:nvPicPr>
        <p:blipFill rotWithShape="1">
          <a:blip r:embed="rId4">
            <a:alphaModFix/>
          </a:blip>
          <a:srcRect t="54489" b="9029"/>
          <a:stretch/>
        </p:blipFill>
        <p:spPr>
          <a:xfrm>
            <a:off x="5030567" y="2563250"/>
            <a:ext cx="6519968" cy="2501967"/>
          </a:xfrm>
          <a:prstGeom prst="rect">
            <a:avLst/>
          </a:prstGeom>
          <a:noFill/>
          <a:ln>
            <a:noFill/>
          </a:ln>
        </p:spPr>
      </p:pic>
    </p:spTree>
    <p:extLst>
      <p:ext uri="{BB962C8B-B14F-4D97-AF65-F5344CB8AC3E}">
        <p14:creationId xmlns:p14="http://schemas.microsoft.com/office/powerpoint/2010/main" val="3788527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8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511" name="Google Shape;511;p8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512" name="Google Shape;512;p81"/>
          <p:cNvPicPr preferRelativeResize="0"/>
          <p:nvPr/>
        </p:nvPicPr>
        <p:blipFill rotWithShape="1">
          <a:blip r:embed="rId3">
            <a:alphaModFix/>
          </a:blip>
          <a:srcRect l="6571" r="3402"/>
          <a:stretch/>
        </p:blipFill>
        <p:spPr>
          <a:xfrm>
            <a:off x="513334" y="819000"/>
            <a:ext cx="10975599" cy="5425333"/>
          </a:xfrm>
          <a:prstGeom prst="rect">
            <a:avLst/>
          </a:prstGeom>
          <a:noFill/>
          <a:ln>
            <a:noFill/>
          </a:ln>
        </p:spPr>
      </p:pic>
    </p:spTree>
    <p:extLst>
      <p:ext uri="{BB962C8B-B14F-4D97-AF65-F5344CB8AC3E}">
        <p14:creationId xmlns:p14="http://schemas.microsoft.com/office/powerpoint/2010/main" val="1412017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8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b="1"/>
              <a:t>E] CONCLUSION</a:t>
            </a:r>
            <a:endParaRPr b="1"/>
          </a:p>
          <a:p>
            <a:endParaRPr/>
          </a:p>
        </p:txBody>
      </p:sp>
      <p:pic>
        <p:nvPicPr>
          <p:cNvPr id="518" name="Google Shape;518;p82"/>
          <p:cNvPicPr preferRelativeResize="0"/>
          <p:nvPr/>
        </p:nvPicPr>
        <p:blipFill rotWithShape="1">
          <a:blip r:embed="rId3">
            <a:alphaModFix/>
          </a:blip>
          <a:srcRect l="7229" t="10284" r="1262" b="2924"/>
          <a:stretch/>
        </p:blipFill>
        <p:spPr>
          <a:xfrm>
            <a:off x="604200" y="1463734"/>
            <a:ext cx="11288664" cy="4554933"/>
          </a:xfrm>
          <a:prstGeom prst="rect">
            <a:avLst/>
          </a:prstGeom>
          <a:noFill/>
          <a:ln>
            <a:noFill/>
          </a:ln>
        </p:spPr>
      </p:pic>
    </p:spTree>
    <p:extLst>
      <p:ext uri="{BB962C8B-B14F-4D97-AF65-F5344CB8AC3E}">
        <p14:creationId xmlns:p14="http://schemas.microsoft.com/office/powerpoint/2010/main" val="1916991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83"/>
          <p:cNvSpPr txBox="1">
            <a:spLocks noGrp="1"/>
          </p:cNvSpPr>
          <p:nvPr>
            <p:ph type="title"/>
          </p:nvPr>
        </p:nvSpPr>
        <p:spPr>
          <a:xfrm>
            <a:off x="354000" y="716933"/>
            <a:ext cx="5572400" cy="2903600"/>
          </a:xfrm>
          <a:prstGeom prst="rect">
            <a:avLst/>
          </a:prstGeom>
        </p:spPr>
        <p:txBody>
          <a:bodyPr spcFirstLastPara="1" vert="horz" wrap="square" lIns="121900" tIns="121900" rIns="121900" bIns="121900" rtlCol="0" anchor="b" anchorCtr="0">
            <a:noAutofit/>
          </a:bodyPr>
          <a:lstStyle/>
          <a:p>
            <a:pPr algn="l"/>
            <a:r>
              <a:rPr lang="en" sz="4533">
                <a:solidFill>
                  <a:srgbClr val="000000"/>
                </a:solidFill>
              </a:rPr>
              <a:t>Elucidate the steps to determine the mixture, given that the type is: </a:t>
            </a:r>
            <a:r>
              <a:rPr lang="en" sz="4533" b="1">
                <a:solidFill>
                  <a:srgbClr val="000000"/>
                </a:solidFill>
              </a:rPr>
              <a:t>Mix no. 4</a:t>
            </a:r>
            <a:endParaRPr sz="4533" b="1">
              <a:solidFill>
                <a:srgbClr val="000000"/>
              </a:solidFill>
            </a:endParaRPr>
          </a:p>
        </p:txBody>
      </p:sp>
      <p:sp>
        <p:nvSpPr>
          <p:cNvPr id="524" name="Google Shape;524;p83"/>
          <p:cNvSpPr txBox="1">
            <a:spLocks noGrp="1"/>
          </p:cNvSpPr>
          <p:nvPr>
            <p:ph type="subTitle" idx="1"/>
          </p:nvPr>
        </p:nvSpPr>
        <p:spPr>
          <a:xfrm>
            <a:off x="354000" y="3805200"/>
            <a:ext cx="5393600" cy="949200"/>
          </a:xfrm>
          <a:prstGeom prst="rect">
            <a:avLst/>
          </a:prstGeom>
        </p:spPr>
        <p:txBody>
          <a:bodyPr spcFirstLastPara="1" vert="horz" wrap="square" lIns="121900" tIns="121900" rIns="121900" bIns="121900" rtlCol="0" anchor="t" anchorCtr="0">
            <a:noAutofit/>
          </a:bodyPr>
          <a:lstStyle/>
          <a:p>
            <a:pPr marL="0" indent="0" algn="l"/>
            <a:r>
              <a:rPr lang="en" sz="5067" b="1">
                <a:solidFill>
                  <a:srgbClr val="000000"/>
                </a:solidFill>
              </a:rPr>
              <a:t>ACID + BASE</a:t>
            </a:r>
            <a:endParaRPr sz="5067" b="1">
              <a:solidFill>
                <a:srgbClr val="000000"/>
              </a:solidFill>
            </a:endParaRPr>
          </a:p>
          <a:p>
            <a:pPr marL="0" indent="0" algn="l"/>
            <a:endParaRPr sz="5067" b="1">
              <a:solidFill>
                <a:srgbClr val="000000"/>
              </a:solidFill>
            </a:endParaRPr>
          </a:p>
          <a:p>
            <a:pPr marL="0" indent="0" algn="l"/>
            <a:r>
              <a:rPr lang="en" sz="5067" b="1">
                <a:solidFill>
                  <a:srgbClr val="000000"/>
                </a:solidFill>
              </a:rPr>
              <a:t> </a:t>
            </a:r>
            <a:endParaRPr sz="5067" b="1">
              <a:solidFill>
                <a:srgbClr val="000000"/>
              </a:solidFill>
            </a:endParaRPr>
          </a:p>
        </p:txBody>
      </p:sp>
      <p:sp>
        <p:nvSpPr>
          <p:cNvPr id="525" name="Google Shape;525;p83"/>
          <p:cNvSpPr txBox="1">
            <a:spLocks noGrp="1"/>
          </p:cNvSpPr>
          <p:nvPr>
            <p:ph type="body" idx="2"/>
          </p:nvPr>
        </p:nvSpPr>
        <p:spPr>
          <a:xfrm>
            <a:off x="6586000" y="965600"/>
            <a:ext cx="5116000" cy="4926800"/>
          </a:xfrm>
          <a:prstGeom prst="rect">
            <a:avLst/>
          </a:prstGeom>
        </p:spPr>
        <p:txBody>
          <a:bodyPr spcFirstLastPara="1" vert="horz" wrap="square" lIns="121900" tIns="121900" rIns="121900" bIns="121900" rtlCol="0" anchor="ctr" anchorCtr="0">
            <a:noAutofit/>
          </a:bodyPr>
          <a:lstStyle/>
          <a:p>
            <a:pPr marL="0" indent="0">
              <a:spcAft>
                <a:spcPts val="2133"/>
              </a:spcAft>
              <a:buNone/>
            </a:pPr>
            <a:endParaRPr/>
          </a:p>
        </p:txBody>
      </p:sp>
      <p:pic>
        <p:nvPicPr>
          <p:cNvPr id="526" name="Google Shape;526;p83"/>
          <p:cNvPicPr preferRelativeResize="0"/>
          <p:nvPr/>
        </p:nvPicPr>
        <p:blipFill>
          <a:blip r:embed="rId3">
            <a:alphaModFix/>
          </a:blip>
          <a:stretch>
            <a:fillRect/>
          </a:stretch>
        </p:blipFill>
        <p:spPr>
          <a:xfrm>
            <a:off x="6402900" y="468433"/>
            <a:ext cx="5495533" cy="6014800"/>
          </a:xfrm>
          <a:prstGeom prst="rect">
            <a:avLst/>
          </a:prstGeom>
          <a:noFill/>
          <a:ln>
            <a:noFill/>
          </a:ln>
        </p:spPr>
      </p:pic>
    </p:spTree>
    <p:extLst>
      <p:ext uri="{BB962C8B-B14F-4D97-AF65-F5344CB8AC3E}">
        <p14:creationId xmlns:p14="http://schemas.microsoft.com/office/powerpoint/2010/main" val="1386828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1208</Words>
  <Application>Microsoft Office PowerPoint</Application>
  <PresentationFormat>Widescreen</PresentationFormat>
  <Paragraphs>112</Paragraphs>
  <Slides>50</Slides>
  <Notes>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Proxima Nova</vt:lpstr>
      <vt:lpstr>Times New Roman</vt:lpstr>
      <vt:lpstr>Office Theme</vt:lpstr>
      <vt:lpstr>D] CHARACTERISATION OF COMPONENT B (Phenol) </vt:lpstr>
      <vt:lpstr>PowerPoint Presentation</vt:lpstr>
      <vt:lpstr>PowerPoint Presentation</vt:lpstr>
      <vt:lpstr>(c) Elemental Analysis</vt:lpstr>
      <vt:lpstr>PowerPoint Presentation</vt:lpstr>
      <vt:lpstr>(d) Determination of the class of the compound under C,H,[O] group.</vt:lpstr>
      <vt:lpstr>PowerPoint Presentation</vt:lpstr>
      <vt:lpstr>E] CONCLUSION </vt:lpstr>
      <vt:lpstr>Elucidate the steps to determine the mixture, given that the type is: Mix no. 4</vt:lpstr>
      <vt:lpstr>A] PRELIMINARY TESTS</vt:lpstr>
      <vt:lpstr>PowerPoint Presentation</vt:lpstr>
      <vt:lpstr>C] SEPARATION OF THE MIXTURE INTO ITS COMPONENTS</vt:lpstr>
      <vt:lpstr>D] CHARACTERISATION OF COMPONENT B (Base) </vt:lpstr>
      <vt:lpstr>PowerPoint Presentation</vt:lpstr>
      <vt:lpstr>PowerPoint Presentation</vt:lpstr>
      <vt:lpstr>(c) Elemental Analysis</vt:lpstr>
      <vt:lpstr>PowerPoint Presentation</vt:lpstr>
      <vt:lpstr>PowerPoint Presentation</vt:lpstr>
      <vt:lpstr>PowerPoint Presentation</vt:lpstr>
      <vt:lpstr>PowerPoint Presentation</vt:lpstr>
      <vt:lpstr>05   Acid (Salicyclic Acid) + Neutral            9-11-2020</vt:lpstr>
      <vt:lpstr>Red dye test:</vt:lpstr>
      <vt:lpstr>PowerPoint Presentation</vt:lpstr>
      <vt:lpstr>Elucidate the steps to determine the mixture, given that the type is: Mix no. 5</vt:lpstr>
      <vt:lpstr>A] PRELIMINARY TESTS</vt:lpstr>
      <vt:lpstr>PowerPoint Presentation</vt:lpstr>
      <vt:lpstr>C) Separation of the Mixture into its Components</vt:lpstr>
      <vt:lpstr>PowerPoint Presentation</vt:lpstr>
      <vt:lpstr>PowerPoint Presentation</vt:lpstr>
      <vt:lpstr>PowerPoint Presentation</vt:lpstr>
      <vt:lpstr>(c) Elemental Analysis</vt:lpstr>
      <vt:lpstr>PowerPoint Presentation</vt:lpstr>
      <vt:lpstr>PowerPoint Presentation</vt:lpstr>
      <vt:lpstr>PowerPoint Presentation</vt:lpstr>
      <vt:lpstr>Elucidate the steps to determine the mixture, given that the type is: Mix no. 6</vt:lpstr>
      <vt:lpstr>A] PRELIMINARY TESTS</vt:lpstr>
      <vt:lpstr>PowerPoint Presentation</vt:lpstr>
      <vt:lpstr>C) Separation of the Mixture into its Components</vt:lpstr>
      <vt:lpstr>PowerPoint Presentation</vt:lpstr>
      <vt:lpstr>PowerPoint Presentation</vt:lpstr>
      <vt:lpstr>(c) Elemental Analysis</vt:lpstr>
      <vt:lpstr>PowerPoint Presentation</vt:lpstr>
      <vt:lpstr>PowerPoint Presentation</vt:lpstr>
      <vt:lpstr>PowerPoint Presentation</vt:lpstr>
      <vt:lpstr>Expt No. 1: Analytical Chemistry Experiment    Estimation of magnesium content in talcum powder by complexometry, using standardized solution of EDTA.  (6+3 Units)</vt:lpstr>
      <vt:lpstr>PowerPoint Presentation</vt:lpstr>
      <vt:lpstr>PowerPoint Presentation</vt:lpstr>
      <vt:lpstr>PowerPoint Presentation</vt:lpstr>
      <vt:lpstr>PowerPoint Presentation</vt:lpstr>
      <vt:lpstr>Expt No. 1:   Analytical Chemistry Experiment  Index:  Magnesium content in talcum powder by complexometry, using EDTA (Eriochrome Black T Indicator).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 CHARACTERISATION OF COMPONENT B (Phenol) </dc:title>
  <dc:creator>Dell</dc:creator>
  <cp:lastModifiedBy>Dell</cp:lastModifiedBy>
  <cp:revision>1</cp:revision>
  <dcterms:created xsi:type="dcterms:W3CDTF">2020-12-11T06:33:45Z</dcterms:created>
  <dcterms:modified xsi:type="dcterms:W3CDTF">2020-12-11T06:34:04Z</dcterms:modified>
</cp:coreProperties>
</file>