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CA069-EF6F-4DE5-A630-69459BA691D3}" type="datetimeFigureOut">
              <a:rPr lang="en-US" smtClean="0"/>
              <a:t>12/11/2020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4DC40-0DA4-4E2F-A7F9-20918A25B27D}" type="slidenum">
              <a:rPr lang="en-US" smtClean="0"/>
              <a:t>‹#›</a:t>
            </a:fld>
            <a:endParaRPr lang="en-US"/>
          </a:p>
        </p:txBody>
      </p:sp>
    </p:spTree>
    <p:extLst>
      <p:ext uri="{BB962C8B-B14F-4D97-AF65-F5344CB8AC3E}">
        <p14:creationId xmlns:p14="http://schemas.microsoft.com/office/powerpoint/2010/main" val="3327651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hem.uwimona.edu.jm/lab_manuals/c1901exp8.html#:~:text=Background%20Information%3A%20Extraction%20is%20a,can%20be%20extracted%20into%20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chem.uwimona.edu.jm/lab_manuals/c1901exp8.html#:~:text=Background%20Information%3A%20Extraction%20is%20a,can%20be%20extracted%20into%20i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youtube.com/watch?v=FUo428guKt0"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FUo428guKt0"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youtube.com/watch?v=j5jgMUWri8U" TargetMode="External"/><Relationship Id="rId4" Type="http://schemas.openxmlformats.org/officeDocument/2006/relationships/hyperlink" Target="https://www.youtube.com/watch?v=7vKQuWWgULw"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FUo428guKt0"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slideplayer.com/slide/3536469/"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42e3e7cd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42e3e7cd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Page Distribution etc, all points for practical session was discussed by MN: 07-09-2020 at session 1 for all 6+3 Students 9.30am to 10.10am</a:t>
            </a:r>
            <a:endParaRPr/>
          </a:p>
        </p:txBody>
      </p:sp>
    </p:spTree>
    <p:extLst>
      <p:ext uri="{BB962C8B-B14F-4D97-AF65-F5344CB8AC3E}">
        <p14:creationId xmlns:p14="http://schemas.microsoft.com/office/powerpoint/2010/main" val="160765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966dbb9bf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966dbb9bf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 the students discuss and try the method</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63169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966dbb9bf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966dbb9bfe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793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966dbb9bfe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966dbb9bf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700" u="sng">
                <a:solidFill>
                  <a:srgbClr val="FF5252"/>
                </a:solidFill>
                <a:latin typeface="Proxima Nova"/>
                <a:ea typeface="Proxima Nova"/>
                <a:cs typeface="Proxima Nova"/>
                <a:sym typeface="Proxima Nov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http://wwwchem.uwimona.edu.jm/lab_manuals/c1901exp8.html#:~:text=Background%20Information%3A%20Extraction%20is%20a,can%20be%20extracted%20into%20it</a:t>
            </a:r>
            <a:r>
              <a:rPr lang="en" sz="1000"/>
              <a:t>   </a:t>
            </a:r>
            <a:r>
              <a:rPr lang="en" sz="1000" b="1"/>
              <a:t> This is the link from where the image is taken , staff members can use this link, as concepts are discussed their….</a:t>
            </a:r>
            <a:endParaRPr sz="1000" b="1"/>
          </a:p>
        </p:txBody>
      </p:sp>
    </p:spTree>
    <p:extLst>
      <p:ext uri="{BB962C8B-B14F-4D97-AF65-F5344CB8AC3E}">
        <p14:creationId xmlns:p14="http://schemas.microsoft.com/office/powerpoint/2010/main" val="1906703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966dbb9bf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966dbb9bf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66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966dbb9bfe_4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966dbb9bfe_4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Basic of binary explained to students by Nitin M.  11/09/2020 9.30-10.10 am slide no.   7-14 completed</a:t>
            </a:r>
            <a:endParaRPr/>
          </a:p>
          <a:p>
            <a:pPr marL="0" lvl="0" indent="0" algn="l" rtl="0">
              <a:lnSpc>
                <a:spcPct val="115000"/>
              </a:lnSpc>
              <a:spcBef>
                <a:spcPts val="0"/>
              </a:spcBef>
              <a:spcAft>
                <a:spcPts val="0"/>
              </a:spcAft>
              <a:buClr>
                <a:schemeClr val="dk1"/>
              </a:buClr>
              <a:buSzPts val="1100"/>
              <a:buFont typeface="Arial"/>
              <a:buNone/>
            </a:pPr>
            <a:r>
              <a:rPr lang="en"/>
              <a:t>Detection of type of mixture and writing of flow chart explained taking 2 different types of mixtures (Acid+ Base and Acid + Neutral) by Pallavi R. 11/09/2020 10:20-11:00 am.</a:t>
            </a:r>
            <a:endParaRPr/>
          </a:p>
        </p:txBody>
      </p:sp>
    </p:spTree>
    <p:extLst>
      <p:ext uri="{BB962C8B-B14F-4D97-AF65-F5344CB8AC3E}">
        <p14:creationId xmlns:p14="http://schemas.microsoft.com/office/powerpoint/2010/main" val="83824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349f3702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349f3702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0003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966dbb9bf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966dbb9bf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Bulk separation part with explanation for all types mixture and drying ,yield ,crystallization ,melting point part explained  to learners.Santosh Katariya 10.10 am</a:t>
            </a:r>
            <a:endParaRPr/>
          </a:p>
        </p:txBody>
      </p:sp>
    </p:spTree>
    <p:extLst>
      <p:ext uri="{BB962C8B-B14F-4D97-AF65-F5344CB8AC3E}">
        <p14:creationId xmlns:p14="http://schemas.microsoft.com/office/powerpoint/2010/main" val="412227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966dbb9bfe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966dbb9bfe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622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966dbb9bf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966dbb9bf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Format available in slide number 21</a:t>
            </a:r>
            <a:endParaRPr/>
          </a:p>
        </p:txBody>
      </p:sp>
    </p:spTree>
    <p:extLst>
      <p:ext uri="{BB962C8B-B14F-4D97-AF65-F5344CB8AC3E}">
        <p14:creationId xmlns:p14="http://schemas.microsoft.com/office/powerpoint/2010/main" val="960316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966dbb9bfe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966dbb9bfe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65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45740f4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45740f4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1910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966dbb9bfe_4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966dbb9bfe_4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234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966dbb9bfe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966dbb9bfe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Completed up to here on 14/09/2020. By Dr. Madhav S Mane.</a:t>
            </a:r>
            <a:endParaRPr/>
          </a:p>
        </p:txBody>
      </p:sp>
    </p:spTree>
    <p:extLst>
      <p:ext uri="{BB962C8B-B14F-4D97-AF65-F5344CB8AC3E}">
        <p14:creationId xmlns:p14="http://schemas.microsoft.com/office/powerpoint/2010/main" val="1007825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96be7d6e5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96be7d6e5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explain what are the concepts involved in organic separation and give this outline / steps of binary mixture which will be followed - All the SOP has been posted for students in Teams Practical Group.</a:t>
            </a:r>
            <a:endParaRPr/>
          </a:p>
        </p:txBody>
      </p:sp>
    </p:spTree>
    <p:extLst>
      <p:ext uri="{BB962C8B-B14F-4D97-AF65-F5344CB8AC3E}">
        <p14:creationId xmlns:p14="http://schemas.microsoft.com/office/powerpoint/2010/main" val="1240890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966dbb9bfe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966dbb9bfe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format of writing the organic mixture in rough as well as fair journal. Elemental analysis procedure they can write for first one or two experiments.</a:t>
            </a:r>
            <a:endParaRPr/>
          </a:p>
        </p:txBody>
      </p:sp>
    </p:spTree>
    <p:extLst>
      <p:ext uri="{BB962C8B-B14F-4D97-AF65-F5344CB8AC3E}">
        <p14:creationId xmlns:p14="http://schemas.microsoft.com/office/powerpoint/2010/main" val="593560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966dbb9bf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966dbb9bf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5026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96be7d6e57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96be7d6e57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6298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97f608209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97f608209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724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97f608209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97f608209c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6090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97f608209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97f608209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700" u="sng">
                <a:solidFill>
                  <a:srgbClr val="FF5252"/>
                </a:solidFill>
                <a:latin typeface="Proxima Nova"/>
                <a:ea typeface="Proxima Nova"/>
                <a:cs typeface="Proxima Nova"/>
                <a:sym typeface="Proxima Nov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http://wwwchem.uwimona.edu.jm/lab_manuals/c1901exp8.html#:~:text=Background%20Information%3A%20Extraction%20is%20a,can%20be%20extracted%20into%20i</a:t>
            </a:r>
            <a:r>
              <a:rPr lang="en" sz="1700" u="sng">
                <a:solidFill>
                  <a:srgbClr val="FF5252"/>
                </a:solidFill>
                <a:latin typeface="Proxima Nova"/>
                <a:ea typeface="Proxima Nova"/>
                <a:cs typeface="Proxima Nova"/>
                <a:sym typeface="Proxima Nov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t</a:t>
            </a:r>
            <a:r>
              <a:rPr lang="en" sz="1000"/>
              <a:t>   </a:t>
            </a:r>
            <a:r>
              <a:rPr lang="en" sz="1000" b="1"/>
              <a:t> This is the link from where the image is taken , staff members can use this link, as concepts are discussed their….</a:t>
            </a:r>
            <a:endParaRPr sz="1000" b="1"/>
          </a:p>
        </p:txBody>
      </p:sp>
    </p:spTree>
    <p:extLst>
      <p:ext uri="{BB962C8B-B14F-4D97-AF65-F5344CB8AC3E}">
        <p14:creationId xmlns:p14="http://schemas.microsoft.com/office/powerpoint/2010/main" val="2256103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97f608209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97f608209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34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d4400e736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d4400e73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9652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97f608209c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97f608209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53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97f608209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97f608209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41764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97f608209c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97f608209c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6544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97f608209c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97f608209c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453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97f608209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97f608209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308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97f608209c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97f608209c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CS - 18/09/2020 - 10:20 am to 111:00 am - elemental analysis discussed and explained. Determination of class of compound to be started. </a:t>
            </a:r>
            <a:r>
              <a:rPr lang="en" u="sng">
                <a:solidFill>
                  <a:schemeClr val="hlink"/>
                </a:solidFill>
                <a:hlinkClick r:id="rId3"/>
              </a:rPr>
              <a:t>https://www.youtube.com/watch?v=FUo428guKt0</a:t>
            </a:r>
            <a:r>
              <a:rPr lang="en"/>
              <a:t> </a:t>
            </a:r>
            <a:endParaRPr/>
          </a:p>
        </p:txBody>
      </p:sp>
    </p:spTree>
    <p:extLst>
      <p:ext uri="{BB962C8B-B14F-4D97-AF65-F5344CB8AC3E}">
        <p14:creationId xmlns:p14="http://schemas.microsoft.com/office/powerpoint/2010/main" val="4012300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97f608209c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97f608209c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https://www.youtube.com/watch?v=FUo428guKt0</a:t>
            </a:r>
            <a:r>
              <a:rPr lang="en"/>
              <a:t> video on elemental analysis available. If possible show </a:t>
            </a:r>
            <a:endParaRPr/>
          </a:p>
          <a:p>
            <a:pPr marL="0" lvl="0" indent="0" algn="l" rtl="0">
              <a:spcBef>
                <a:spcPts val="0"/>
              </a:spcBef>
              <a:spcAft>
                <a:spcPts val="0"/>
              </a:spcAft>
              <a:buNone/>
            </a:pPr>
            <a:r>
              <a:rPr lang="en" u="sng">
                <a:solidFill>
                  <a:schemeClr val="hlink"/>
                </a:solidFill>
                <a:hlinkClick r:id="rId4"/>
              </a:rPr>
              <a:t>https://www.youtube.com/watch?v=7vKQuWWgULw</a:t>
            </a:r>
            <a:r>
              <a:rPr lang="en"/>
              <a:t> Nitrogen Compounds analysis video </a:t>
            </a:r>
            <a:endParaRPr/>
          </a:p>
          <a:p>
            <a:pPr marL="0" lvl="0" indent="0" algn="l" rtl="0">
              <a:spcBef>
                <a:spcPts val="0"/>
              </a:spcBef>
              <a:spcAft>
                <a:spcPts val="0"/>
              </a:spcAft>
              <a:buNone/>
            </a:pPr>
            <a:r>
              <a:rPr lang="en" u="sng">
                <a:solidFill>
                  <a:schemeClr val="hlink"/>
                </a:solidFill>
                <a:hlinkClick r:id="rId5"/>
              </a:rPr>
              <a:t>https://www.youtube.com/watch?v=j5jgMUWri8U</a:t>
            </a:r>
            <a:r>
              <a:rPr lang="en"/>
              <a:t> </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603033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97f608209c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97f608209c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7531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7f608209c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7f608209c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7665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97f608209c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97f608209c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Completed OM 2 with discussion 10.10 am Santosh Katariya.</a:t>
            </a:r>
            <a:endParaRPr/>
          </a:p>
        </p:txBody>
      </p:sp>
    </p:spTree>
    <p:extLst>
      <p:ext uri="{BB962C8B-B14F-4D97-AF65-F5344CB8AC3E}">
        <p14:creationId xmlns:p14="http://schemas.microsoft.com/office/powerpoint/2010/main" val="3402327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d9c40d9f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d9c40d9f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2573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53643f1df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53643f1df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3 units students do not have characterisation. Since it was not possible to take separate instruction, so first two mixture concepts were given common to all. Inform 3 Units students that they do not write characterisation part in rough journal .. </a:t>
            </a:r>
            <a:endParaRPr/>
          </a:p>
          <a:p>
            <a:pPr marL="0" lvl="0" indent="0" algn="l" rtl="0">
              <a:spcBef>
                <a:spcPts val="0"/>
              </a:spcBef>
              <a:spcAft>
                <a:spcPts val="0"/>
              </a:spcAft>
              <a:buNone/>
            </a:pPr>
            <a:r>
              <a:rPr lang="en"/>
              <a:t>MN: Discussion of Lassaigne’s Test done, Video Shown </a:t>
            </a:r>
            <a:r>
              <a:rPr lang="en" sz="1400" u="sng">
                <a:solidFill>
                  <a:srgbClr val="FF5252"/>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https://www.youtube.com/watch?v=FUo428guKt0</a:t>
            </a:r>
            <a:r>
              <a:rPr lang="en" sz="1400">
                <a:solidFill>
                  <a:schemeClr val="dk1"/>
                </a:solidFill>
              </a:rPr>
              <a:t>  Mix no.1, Mix no. 2 writing summary and concepts was discussed, Next prac Class Rxn Video has to be shown.</a:t>
            </a:r>
            <a:endParaRPr sz="1400">
              <a:solidFill>
                <a:schemeClr val="dk1"/>
              </a:solidFill>
            </a:endParaRPr>
          </a:p>
        </p:txBody>
      </p:sp>
    </p:spTree>
    <p:extLst>
      <p:ext uri="{BB962C8B-B14F-4D97-AF65-F5344CB8AC3E}">
        <p14:creationId xmlns:p14="http://schemas.microsoft.com/office/powerpoint/2010/main" val="3448029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53643f1df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53643f1df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635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53643f1df9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53643f1df9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Play video of Slide Player </a:t>
            </a:r>
            <a:r>
              <a:rPr lang="en" sz="1800" u="sng">
                <a:solidFill>
                  <a:srgbClr val="FF5252"/>
                </a:solidFill>
                <a:latin typeface="Proxima Nova"/>
                <a:ea typeface="Proxima Nova"/>
                <a:cs typeface="Proxima Nova"/>
                <a:sym typeface="Proxima Nova"/>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https://slideplayer.com/slide/3536469/</a:t>
            </a:r>
            <a:r>
              <a:rPr lang="en" sz="1800">
                <a:solidFill>
                  <a:schemeClr val="dk1"/>
                </a:solidFill>
                <a:latin typeface="Proxima Nova"/>
                <a:ea typeface="Proxima Nova"/>
                <a:cs typeface="Proxima Nova"/>
                <a:sym typeface="Proxima Nova"/>
              </a:rPr>
              <a:t> </a:t>
            </a:r>
            <a:r>
              <a:rPr lang="en"/>
              <a:t>after discussing the procedure… Equipment Setup begins from 2.57 min on wards, pause their and explain the setup inbetween. 3.08min Safety Concerns are discussed. Play only till 4.20min. Ask students to note points from video and give inputs at the end.</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531087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3643f1df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3643f1df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634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3643f1df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53643f1df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33395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3643f1df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53643f1df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Practical yield = 0.906g</a:t>
            </a:r>
            <a:endParaRPr/>
          </a:p>
        </p:txBody>
      </p:sp>
    </p:spTree>
    <p:extLst>
      <p:ext uri="{BB962C8B-B14F-4D97-AF65-F5344CB8AC3E}">
        <p14:creationId xmlns:p14="http://schemas.microsoft.com/office/powerpoint/2010/main" val="18961928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3643f1df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53643f1df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3 units students do not have characterisation. Since it was not possible to take separate instruction, so first two mixture concepts were given common to all. Inform 3 Units students that they do not have to write characterisation part in rough journal</a:t>
            </a:r>
            <a:endParaRPr/>
          </a:p>
          <a:p>
            <a:pPr marL="0" lvl="0" indent="0" algn="l" rtl="0">
              <a:spcBef>
                <a:spcPts val="0"/>
              </a:spcBef>
              <a:spcAft>
                <a:spcPts val="0"/>
              </a:spcAft>
              <a:buNone/>
            </a:pPr>
            <a:r>
              <a:rPr lang="en"/>
              <a:t>NM: completed upto this</a:t>
            </a:r>
            <a:endParaRPr/>
          </a:p>
          <a:p>
            <a:pPr marL="0" lvl="0" indent="0" algn="l" rtl="0">
              <a:spcBef>
                <a:spcPts val="0"/>
              </a:spcBef>
              <a:spcAft>
                <a:spcPts val="0"/>
              </a:spcAft>
              <a:buNone/>
            </a:pPr>
            <a:r>
              <a:rPr lang="en"/>
              <a:t>PR: Discussed the structure of the starting compounds and shown animations of characterization of functional groups</a:t>
            </a:r>
            <a:endParaRPr/>
          </a:p>
        </p:txBody>
      </p:sp>
    </p:spTree>
    <p:extLst>
      <p:ext uri="{BB962C8B-B14F-4D97-AF65-F5344CB8AC3E}">
        <p14:creationId xmlns:p14="http://schemas.microsoft.com/office/powerpoint/2010/main" val="2341442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c77b235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c77b235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9215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9c77b235f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9c77b235f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6382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9c77b235f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9c77b235f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175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945894d6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945894d6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can be started from 1:00 and stopped at 15:45. Students are expected to write a short summary in their rough journal under miscellaneous experiments..</a:t>
            </a:r>
            <a:endParaRPr/>
          </a:p>
        </p:txBody>
      </p:sp>
    </p:spTree>
    <p:extLst>
      <p:ext uri="{BB962C8B-B14F-4D97-AF65-F5344CB8AC3E}">
        <p14:creationId xmlns:p14="http://schemas.microsoft.com/office/powerpoint/2010/main" val="2014077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9c77b235f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9c77b235f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248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945894d6a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945894d6a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Importance of </a:t>
            </a:r>
            <a:r>
              <a:rPr lang="en" sz="1200">
                <a:solidFill>
                  <a:schemeClr val="dk1"/>
                </a:solidFill>
                <a:highlight>
                  <a:srgbClr val="F9F9F9"/>
                </a:highlight>
                <a:latin typeface="Roboto"/>
                <a:ea typeface="Roboto"/>
                <a:cs typeface="Roboto"/>
                <a:sym typeface="Roboto"/>
              </a:rPr>
              <a:t>Chem Safe Labs: Safety Symbols</a:t>
            </a:r>
            <a:endParaRPr sz="1200">
              <a:solidFill>
                <a:schemeClr val="dk1"/>
              </a:solidFill>
              <a:highlight>
                <a:srgbClr val="F9F9F9"/>
              </a:highlight>
              <a:latin typeface="Roboto"/>
              <a:ea typeface="Roboto"/>
              <a:cs typeface="Roboto"/>
              <a:sym typeface="Roboto"/>
            </a:endParaRPr>
          </a:p>
          <a:p>
            <a:pPr marL="0" lvl="0" indent="0" algn="l" rtl="0">
              <a:spcBef>
                <a:spcPts val="0"/>
              </a:spcBef>
              <a:spcAft>
                <a:spcPts val="0"/>
              </a:spcAft>
              <a:buNone/>
            </a:pPr>
            <a:r>
              <a:rPr lang="en"/>
              <a:t>Video explained to students. Students will prepare three columns in rough journal SrNo.Symbol and Meaning of Symbol.</a:t>
            </a:r>
            <a:endParaRPr/>
          </a:p>
          <a:p>
            <a:pPr marL="0" lvl="0" indent="0" algn="l" rtl="0">
              <a:spcBef>
                <a:spcPts val="0"/>
              </a:spcBef>
              <a:spcAft>
                <a:spcPts val="0"/>
              </a:spcAft>
              <a:buNone/>
            </a:pPr>
            <a:r>
              <a:rPr lang="en"/>
              <a:t>All 6 slides explained to students.Santosh Katariya 07/09/2020 11.00 am</a:t>
            </a:r>
            <a:endParaRPr/>
          </a:p>
        </p:txBody>
      </p:sp>
    </p:spTree>
    <p:extLst>
      <p:ext uri="{BB962C8B-B14F-4D97-AF65-F5344CB8AC3E}">
        <p14:creationId xmlns:p14="http://schemas.microsoft.com/office/powerpoint/2010/main" val="128598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966dbb9bf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966dbb9bf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Programme Schedule from 10-09-2020 for Session 1 and 2….</a:t>
            </a:r>
            <a:endParaRPr/>
          </a:p>
        </p:txBody>
      </p:sp>
    </p:spTree>
    <p:extLst>
      <p:ext uri="{BB962C8B-B14F-4D97-AF65-F5344CB8AC3E}">
        <p14:creationId xmlns:p14="http://schemas.microsoft.com/office/powerpoint/2010/main" val="234615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66dbb9bf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66dbb9bf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explain what are the concepts involved in organic separation and give this outline / steps of binary mixture which will be followed - All the SOP has been posted for students in Teams Practical Group.</a:t>
            </a:r>
            <a:endParaRPr/>
          </a:p>
        </p:txBody>
      </p:sp>
    </p:spTree>
    <p:extLst>
      <p:ext uri="{BB962C8B-B14F-4D97-AF65-F5344CB8AC3E}">
        <p14:creationId xmlns:p14="http://schemas.microsoft.com/office/powerpoint/2010/main" val="2896345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66dbb9bf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66dbb9bf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45315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F13689-EA0B-4F62-A3E0-8BCB0E6C87E1}"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928175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13689-EA0B-4F62-A3E0-8BCB0E6C87E1}"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277545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13689-EA0B-4F62-A3E0-8BCB0E6C87E1}"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360276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1" name="Google Shape;71;p17"/>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72" name="Google Shape;7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02176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653667" y="701800"/>
            <a:ext cx="77300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2897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16"/>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 name="Google Shape;66;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7" name="Google Shape;67;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19183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21"/>
          <p:cNvSpPr/>
          <p:nvPr/>
        </p:nvSpPr>
        <p:spPr>
          <a:xfrm>
            <a:off x="6096000" y="10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85" name="Google Shape;85;p21"/>
          <p:cNvCxnSpPr/>
          <p:nvPr/>
        </p:nvCxnSpPr>
        <p:spPr>
          <a:xfrm>
            <a:off x="6706233" y="5994000"/>
            <a:ext cx="624400" cy="0"/>
          </a:xfrm>
          <a:prstGeom prst="straightConnector1">
            <a:avLst/>
          </a:prstGeom>
          <a:noFill/>
          <a:ln w="19050" cap="flat" cmpd="sng">
            <a:solidFill>
              <a:schemeClr val="lt2"/>
            </a:solidFill>
            <a:prstDash val="solid"/>
            <a:round/>
            <a:headEnd type="none" w="sm" len="sm"/>
            <a:tailEnd type="none" w="sm" len="sm"/>
          </a:ln>
        </p:spPr>
      </p:cxnSp>
      <p:sp>
        <p:nvSpPr>
          <p:cNvPr id="86" name="Google Shape;86;p21"/>
          <p:cNvSpPr txBox="1">
            <a:spLocks noGrp="1"/>
          </p:cNvSpPr>
          <p:nvPr>
            <p:ph type="title"/>
          </p:nvPr>
        </p:nvSpPr>
        <p:spPr>
          <a:xfrm>
            <a:off x="354000" y="1607767"/>
            <a:ext cx="5393600" cy="201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7" name="Google Shape;87;p21"/>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8" name="Google Shape;88;p21"/>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Clr>
                <a:schemeClr val="lt1"/>
              </a:buClr>
              <a:buSzPts val="1800"/>
              <a:buChar char="●"/>
              <a:defRPr>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89" name="Google Shape;89;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767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F13689-EA0B-4F62-A3E0-8BCB0E6C87E1}"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322100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F13689-EA0B-4F62-A3E0-8BCB0E6C87E1}" type="datetimeFigureOut">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119853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F13689-EA0B-4F62-A3E0-8BCB0E6C87E1}"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3026058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F13689-EA0B-4F62-A3E0-8BCB0E6C87E1}" type="datetimeFigureOut">
              <a:rPr lang="en-US" smtClean="0"/>
              <a:t>12/11/2020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3989610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F13689-EA0B-4F62-A3E0-8BCB0E6C87E1}" type="datetimeFigureOut">
              <a:rPr lang="en-US" smtClean="0"/>
              <a:t>12/11/2020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4012955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13689-EA0B-4F62-A3E0-8BCB0E6C87E1}" type="datetimeFigureOut">
              <a:rPr lang="en-US" smtClean="0"/>
              <a:t>12/11/2020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6038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3689-EA0B-4F62-A3E0-8BCB0E6C87E1}"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2228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F13689-EA0B-4F62-A3E0-8BCB0E6C87E1}" type="datetimeFigureOut">
              <a:rPr lang="en-US" smtClean="0"/>
              <a:t>12/11/2020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DF693-F68E-43B3-BAB1-7A7AC1E048AF}" type="slidenum">
              <a:rPr lang="en-US" smtClean="0"/>
              <a:t>‹#›</a:t>
            </a:fld>
            <a:endParaRPr lang="en-US"/>
          </a:p>
        </p:txBody>
      </p:sp>
    </p:spTree>
    <p:extLst>
      <p:ext uri="{BB962C8B-B14F-4D97-AF65-F5344CB8AC3E}">
        <p14:creationId xmlns:p14="http://schemas.microsoft.com/office/powerpoint/2010/main" val="261752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F13689-EA0B-4F62-A3E0-8BCB0E6C87E1}" type="datetimeFigureOut">
              <a:rPr lang="en-US" smtClean="0"/>
              <a:t>12/11/2020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DF693-F68E-43B3-BAB1-7A7AC1E048AF}" type="slidenum">
              <a:rPr lang="en-US" smtClean="0"/>
              <a:t>‹#›</a:t>
            </a:fld>
            <a:endParaRPr lang="en-US"/>
          </a:p>
        </p:txBody>
      </p:sp>
    </p:spTree>
    <p:extLst>
      <p:ext uri="{BB962C8B-B14F-4D97-AF65-F5344CB8AC3E}">
        <p14:creationId xmlns:p14="http://schemas.microsoft.com/office/powerpoint/2010/main" val="1187203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teams.microsoft.com/_#/school/files/General?threadId=19%3A32028534b3e14f1aa2e79cf2e3a9e291%40thread.tacv2&amp;ctx=channel&amp;context=TYBSc%25206%2520%252B%25203%2520Units%2520Practical%2520SOP%25202020-21&amp;rootfolder=%252Fsites%252FTYBScChemistryPracticalsSemV2020-21%252FClass%2520Materials%252FTYBSc%25206%2520%252B%25203%2520Units%2520Practical%2520SOP%25202020-2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www.youtube.com/watch?v=FUo428guKt0" TargetMode="Externa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hyperlink" Target="https://www.youtube.com/watch?v=7vKQuWWgULw" TargetMode="External"/><Relationship Id="rId4"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43.xml.rels><?xml version="1.0" encoding="UTF-8" standalone="yes"?>
<Relationships xmlns="http://schemas.openxmlformats.org/package/2006/relationships"><Relationship Id="rId3" Type="http://schemas.openxmlformats.org/officeDocument/2006/relationships/hyperlink" Target="https://slideplayer.com/slide/3536469/" TargetMode="External"/><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37.jp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ywJXZE3da5U"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33849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3"/>
          <p:cNvSpPr txBox="1">
            <a:spLocks noGrp="1"/>
          </p:cNvSpPr>
          <p:nvPr>
            <p:ph type="title"/>
          </p:nvPr>
        </p:nvSpPr>
        <p:spPr>
          <a:xfrm>
            <a:off x="140867" y="418800"/>
            <a:ext cx="5236000" cy="4118400"/>
          </a:xfrm>
          <a:prstGeom prst="rect">
            <a:avLst/>
          </a:prstGeom>
        </p:spPr>
        <p:txBody>
          <a:bodyPr spcFirstLastPara="1" vert="horz" wrap="square" lIns="121900" tIns="121900" rIns="121900" bIns="121900" rtlCol="0" anchor="ctr" anchorCtr="0">
            <a:noAutofit/>
          </a:bodyPr>
          <a:lstStyle/>
          <a:p>
            <a:pPr algn="ctr"/>
            <a:r>
              <a:rPr lang="en" b="1">
                <a:solidFill>
                  <a:srgbClr val="000000"/>
                </a:solidFill>
              </a:rPr>
              <a:t>ORGANIC SEPARATION OF BINARY MIXTURE</a:t>
            </a:r>
            <a:endParaRPr b="1">
              <a:solidFill>
                <a:srgbClr val="000000"/>
              </a:solidFill>
            </a:endParaRPr>
          </a:p>
        </p:txBody>
      </p:sp>
      <p:pic>
        <p:nvPicPr>
          <p:cNvPr id="154" name="Google Shape;154;p33"/>
          <p:cNvPicPr preferRelativeResize="0"/>
          <p:nvPr/>
        </p:nvPicPr>
        <p:blipFill>
          <a:blip r:embed="rId3">
            <a:alphaModFix/>
          </a:blip>
          <a:stretch>
            <a:fillRect/>
          </a:stretch>
        </p:blipFill>
        <p:spPr>
          <a:xfrm>
            <a:off x="5461767" y="75467"/>
            <a:ext cx="5900735" cy="6707064"/>
          </a:xfrm>
          <a:prstGeom prst="rect">
            <a:avLst/>
          </a:prstGeom>
          <a:noFill/>
          <a:ln>
            <a:noFill/>
          </a:ln>
        </p:spPr>
      </p:pic>
      <p:sp>
        <p:nvSpPr>
          <p:cNvPr id="155" name="Google Shape;155;p33"/>
          <p:cNvSpPr txBox="1"/>
          <p:nvPr/>
        </p:nvSpPr>
        <p:spPr>
          <a:xfrm>
            <a:off x="160067" y="5518467"/>
            <a:ext cx="4964400" cy="764000"/>
          </a:xfrm>
          <a:prstGeom prst="rect">
            <a:avLst/>
          </a:prstGeom>
          <a:noFill/>
          <a:ln>
            <a:noFill/>
          </a:ln>
        </p:spPr>
        <p:txBody>
          <a:bodyPr spcFirstLastPara="1" wrap="square" lIns="121900" tIns="121900" rIns="121900" bIns="121900" anchor="t" anchorCtr="0">
            <a:noAutofit/>
          </a:bodyPr>
          <a:lstStyle/>
          <a:p>
            <a:pPr marL="609585" indent="-423323">
              <a:buSzPts val="1400"/>
              <a:buFont typeface="Proxima Nova"/>
              <a:buAutoNum type="alphaUcParenR"/>
            </a:pPr>
            <a:r>
              <a:rPr lang="en" sz="2400" b="1">
                <a:latin typeface="Proxima Nova"/>
                <a:ea typeface="Proxima Nova"/>
                <a:cs typeface="Proxima Nova"/>
                <a:sym typeface="Proxima Nova"/>
              </a:rPr>
              <a:t>Preliminary Tests</a:t>
            </a:r>
            <a:endParaRPr sz="2400" b="1">
              <a:latin typeface="Proxima Nova"/>
              <a:ea typeface="Proxima Nova"/>
              <a:cs typeface="Proxima Nova"/>
              <a:sym typeface="Proxima Nova"/>
            </a:endParaRPr>
          </a:p>
          <a:p>
            <a:pPr marL="609585" indent="-423323">
              <a:buSzPts val="1400"/>
              <a:buFont typeface="Proxima Nova"/>
              <a:buAutoNum type="alphaUcParenR"/>
            </a:pPr>
            <a:r>
              <a:rPr lang="en" sz="2400" b="1">
                <a:latin typeface="Proxima Nova"/>
                <a:ea typeface="Proxima Nova"/>
                <a:cs typeface="Proxima Nova"/>
                <a:sym typeface="Proxima Nova"/>
              </a:rPr>
              <a:t>Detection of the type of the mixture</a:t>
            </a:r>
            <a:endParaRPr sz="2400" b="1">
              <a:latin typeface="Proxima Nova"/>
              <a:ea typeface="Proxima Nova"/>
              <a:cs typeface="Proxima Nova"/>
              <a:sym typeface="Proxima Nova"/>
            </a:endParaRPr>
          </a:p>
        </p:txBody>
      </p:sp>
    </p:spTree>
    <p:extLst>
      <p:ext uri="{BB962C8B-B14F-4D97-AF65-F5344CB8AC3E}">
        <p14:creationId xmlns:p14="http://schemas.microsoft.com/office/powerpoint/2010/main" val="3208902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4"/>
          <p:cNvSpPr txBox="1">
            <a:spLocks noGrp="1"/>
          </p:cNvSpPr>
          <p:nvPr>
            <p:ph type="title"/>
          </p:nvPr>
        </p:nvSpPr>
        <p:spPr>
          <a:xfrm>
            <a:off x="354000" y="716933"/>
            <a:ext cx="5393600" cy="2903600"/>
          </a:xfrm>
          <a:prstGeom prst="rect">
            <a:avLst/>
          </a:prstGeom>
        </p:spPr>
        <p:txBody>
          <a:bodyPr spcFirstLastPara="1" vert="horz" wrap="square" lIns="121900" tIns="121900" rIns="121900" bIns="121900" rtlCol="0" anchor="b" anchorCtr="0">
            <a:noAutofit/>
          </a:bodyPr>
          <a:lstStyle/>
          <a:p>
            <a:pPr algn="l"/>
            <a:r>
              <a:rPr lang="en" sz="4533">
                <a:solidFill>
                  <a:srgbClr val="000000"/>
                </a:solidFill>
              </a:rPr>
              <a:t>Elucidate the steps to determine the mixture, given that the type is:</a:t>
            </a:r>
            <a:endParaRPr sz="4533">
              <a:solidFill>
                <a:srgbClr val="000000"/>
              </a:solidFill>
            </a:endParaRPr>
          </a:p>
        </p:txBody>
      </p:sp>
      <p:sp>
        <p:nvSpPr>
          <p:cNvPr id="161" name="Google Shape;161;p34"/>
          <p:cNvSpPr txBox="1">
            <a:spLocks noGrp="1"/>
          </p:cNvSpPr>
          <p:nvPr>
            <p:ph type="subTitle" idx="1"/>
          </p:nvPr>
        </p:nvSpPr>
        <p:spPr>
          <a:xfrm>
            <a:off x="354000" y="3805200"/>
            <a:ext cx="5393600" cy="949200"/>
          </a:xfrm>
          <a:prstGeom prst="rect">
            <a:avLst/>
          </a:prstGeom>
        </p:spPr>
        <p:txBody>
          <a:bodyPr spcFirstLastPara="1" vert="horz" wrap="square" lIns="121900" tIns="121900" rIns="121900" bIns="121900" rtlCol="0" anchor="t" anchorCtr="0">
            <a:noAutofit/>
          </a:bodyPr>
          <a:lstStyle/>
          <a:p>
            <a:pPr marL="0" indent="0"/>
            <a:r>
              <a:rPr lang="en" sz="5067" b="1">
                <a:solidFill>
                  <a:srgbClr val="000000"/>
                </a:solidFill>
              </a:rPr>
              <a:t>ACID + NEUTRAL</a:t>
            </a:r>
            <a:endParaRPr sz="5067" b="1">
              <a:solidFill>
                <a:srgbClr val="000000"/>
              </a:solidFill>
            </a:endParaRPr>
          </a:p>
        </p:txBody>
      </p:sp>
      <p:sp>
        <p:nvSpPr>
          <p:cNvPr id="162" name="Google Shape;162;p34"/>
          <p:cNvSpPr txBox="1">
            <a:spLocks noGrp="1"/>
          </p:cNvSpPr>
          <p:nvPr>
            <p:ph type="body" idx="2"/>
          </p:nvPr>
        </p:nvSpPr>
        <p:spPr>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163" name="Google Shape;163;p34"/>
          <p:cNvPicPr preferRelativeResize="0"/>
          <p:nvPr/>
        </p:nvPicPr>
        <p:blipFill>
          <a:blip r:embed="rId3">
            <a:alphaModFix/>
          </a:blip>
          <a:stretch>
            <a:fillRect/>
          </a:stretch>
        </p:blipFill>
        <p:spPr>
          <a:xfrm>
            <a:off x="6402900" y="468433"/>
            <a:ext cx="5495533" cy="6014800"/>
          </a:xfrm>
          <a:prstGeom prst="rect">
            <a:avLst/>
          </a:prstGeom>
          <a:noFill/>
          <a:ln>
            <a:noFill/>
          </a:ln>
        </p:spPr>
      </p:pic>
    </p:spTree>
    <p:extLst>
      <p:ext uri="{BB962C8B-B14F-4D97-AF65-F5344CB8AC3E}">
        <p14:creationId xmlns:p14="http://schemas.microsoft.com/office/powerpoint/2010/main" val="243779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5"/>
          <p:cNvSpPr txBox="1">
            <a:spLocks noGrp="1"/>
          </p:cNvSpPr>
          <p:nvPr>
            <p:ph type="title"/>
          </p:nvPr>
        </p:nvSpPr>
        <p:spPr>
          <a:xfrm>
            <a:off x="550600" y="767833"/>
            <a:ext cx="11090800" cy="4033600"/>
          </a:xfrm>
          <a:prstGeom prst="rect">
            <a:avLst/>
          </a:prstGeom>
        </p:spPr>
        <p:txBody>
          <a:bodyPr spcFirstLastPara="1" vert="horz" wrap="square" lIns="121900" tIns="121900" rIns="121900" bIns="121900" rtlCol="0" anchor="ctr" anchorCtr="0">
            <a:noAutofit/>
          </a:bodyPr>
          <a:lstStyle/>
          <a:p>
            <a:r>
              <a:rPr lang="en" b="1"/>
              <a:t>Now let us ask ourselves few questions to understand the chemistry behind the reactions….</a:t>
            </a:r>
            <a:endParaRPr b="1"/>
          </a:p>
        </p:txBody>
      </p:sp>
      <p:pic>
        <p:nvPicPr>
          <p:cNvPr id="169" name="Google Shape;169;p35"/>
          <p:cNvPicPr preferRelativeResize="0"/>
          <p:nvPr/>
        </p:nvPicPr>
        <p:blipFill>
          <a:blip r:embed="rId3">
            <a:alphaModFix/>
          </a:blip>
          <a:stretch>
            <a:fillRect/>
          </a:stretch>
        </p:blipFill>
        <p:spPr>
          <a:xfrm>
            <a:off x="9538501" y="2906600"/>
            <a:ext cx="2653500" cy="3951400"/>
          </a:xfrm>
          <a:prstGeom prst="rect">
            <a:avLst/>
          </a:prstGeom>
          <a:noFill/>
          <a:ln>
            <a:noFill/>
          </a:ln>
        </p:spPr>
      </p:pic>
    </p:spTree>
    <p:extLst>
      <p:ext uri="{BB962C8B-B14F-4D97-AF65-F5344CB8AC3E}">
        <p14:creationId xmlns:p14="http://schemas.microsoft.com/office/powerpoint/2010/main" val="217551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6"/>
          <p:cNvSpPr txBox="1">
            <a:spLocks noGrp="1"/>
          </p:cNvSpPr>
          <p:nvPr>
            <p:ph type="title"/>
          </p:nvPr>
        </p:nvSpPr>
        <p:spPr>
          <a:xfrm>
            <a:off x="415600" y="593367"/>
            <a:ext cx="11360800" cy="1386800"/>
          </a:xfrm>
          <a:prstGeom prst="rect">
            <a:avLst/>
          </a:prstGeom>
        </p:spPr>
        <p:txBody>
          <a:bodyPr spcFirstLastPara="1" vert="horz" wrap="square" lIns="121900" tIns="121900" rIns="121900" bIns="121900" rtlCol="0" anchor="t" anchorCtr="0">
            <a:noAutofit/>
          </a:bodyPr>
          <a:lstStyle/>
          <a:p>
            <a:r>
              <a:rPr lang="en" sz="2667" b="1">
                <a:solidFill>
                  <a:srgbClr val="000000"/>
                </a:solidFill>
              </a:rPr>
              <a:t>Reactions Happening in this Type when one of the given component is an Acid, on treating with saturated sodium bicarbonate. </a:t>
            </a:r>
            <a:endParaRPr sz="2667" b="1">
              <a:solidFill>
                <a:srgbClr val="000000"/>
              </a:solidFill>
            </a:endParaRPr>
          </a:p>
          <a:p>
            <a:r>
              <a:rPr lang="en" sz="2667" b="1">
                <a:solidFill>
                  <a:srgbClr val="000000"/>
                </a:solidFill>
              </a:rPr>
              <a:t>What would be the reaction in case the component is acid or phenol?</a:t>
            </a:r>
            <a:endParaRPr sz="2667" b="1">
              <a:solidFill>
                <a:srgbClr val="000000"/>
              </a:solidFill>
            </a:endParaRPr>
          </a:p>
          <a:p>
            <a:endParaRPr sz="2667" b="1"/>
          </a:p>
        </p:txBody>
      </p:sp>
      <p:sp>
        <p:nvSpPr>
          <p:cNvPr id="175" name="Google Shape;175;p36"/>
          <p:cNvSpPr txBox="1">
            <a:spLocks noGrp="1"/>
          </p:cNvSpPr>
          <p:nvPr>
            <p:ph type="body" idx="1"/>
          </p:nvPr>
        </p:nvSpPr>
        <p:spPr>
          <a:xfrm>
            <a:off x="506800" y="2212767"/>
            <a:ext cx="10916800" cy="4664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b="1">
                <a:solidFill>
                  <a:srgbClr val="000000"/>
                </a:solidFill>
              </a:rPr>
              <a:t>Example:</a:t>
            </a:r>
            <a:r>
              <a:rPr lang="en">
                <a:solidFill>
                  <a:srgbClr val="000000"/>
                </a:solidFill>
              </a:rPr>
              <a:t> Consider Benzoic Acid / Phenol Reaction with NaHCO</a:t>
            </a:r>
            <a:r>
              <a:rPr lang="en" baseline="-25000">
                <a:solidFill>
                  <a:srgbClr val="000000"/>
                </a:solidFill>
              </a:rPr>
              <a:t>3</a:t>
            </a:r>
            <a:r>
              <a:rPr lang="en">
                <a:solidFill>
                  <a:srgbClr val="000000"/>
                </a:solidFill>
              </a:rPr>
              <a:t> and NaOH</a:t>
            </a:r>
            <a:endParaRPr>
              <a:solidFill>
                <a:srgbClr val="000000"/>
              </a:solidFill>
            </a:endParaRPr>
          </a:p>
        </p:txBody>
      </p:sp>
      <p:pic>
        <p:nvPicPr>
          <p:cNvPr id="176" name="Google Shape;176;p36"/>
          <p:cNvPicPr preferRelativeResize="0"/>
          <p:nvPr/>
        </p:nvPicPr>
        <p:blipFill>
          <a:blip r:embed="rId3">
            <a:alphaModFix/>
          </a:blip>
          <a:stretch>
            <a:fillRect/>
          </a:stretch>
        </p:blipFill>
        <p:spPr>
          <a:xfrm>
            <a:off x="365301" y="3156334"/>
            <a:ext cx="5730700" cy="3137500"/>
          </a:xfrm>
          <a:prstGeom prst="rect">
            <a:avLst/>
          </a:prstGeom>
          <a:noFill/>
          <a:ln>
            <a:noFill/>
          </a:ln>
        </p:spPr>
      </p:pic>
      <p:pic>
        <p:nvPicPr>
          <p:cNvPr id="177" name="Google Shape;177;p36"/>
          <p:cNvPicPr preferRelativeResize="0"/>
          <p:nvPr/>
        </p:nvPicPr>
        <p:blipFill>
          <a:blip r:embed="rId4">
            <a:alphaModFix/>
          </a:blip>
          <a:stretch>
            <a:fillRect/>
          </a:stretch>
        </p:blipFill>
        <p:spPr>
          <a:xfrm>
            <a:off x="6358934" y="3090301"/>
            <a:ext cx="5639300" cy="3137500"/>
          </a:xfrm>
          <a:prstGeom prst="rect">
            <a:avLst/>
          </a:prstGeom>
          <a:noFill/>
          <a:ln>
            <a:noFill/>
          </a:ln>
        </p:spPr>
      </p:pic>
    </p:spTree>
    <p:extLst>
      <p:ext uri="{BB962C8B-B14F-4D97-AF65-F5344CB8AC3E}">
        <p14:creationId xmlns:p14="http://schemas.microsoft.com/office/powerpoint/2010/main" val="44393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2000"/>
                                        <p:tgtEl>
                                          <p:spTgt spid="17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77"/>
                                        </p:tgtEl>
                                        <p:attrNameLst>
                                          <p:attrName>style.visibility</p:attrName>
                                        </p:attrNameLst>
                                      </p:cBhvr>
                                      <p:to>
                                        <p:strVal val="visible"/>
                                      </p:to>
                                    </p:set>
                                    <p:anim calcmode="lin" valueType="num">
                                      <p:cBhvr additive="base">
                                        <p:cTn id="12" dur="1000"/>
                                        <p:tgtEl>
                                          <p:spTgt spid="1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7"/>
          <p:cNvSpPr txBox="1">
            <a:spLocks noGrp="1"/>
          </p:cNvSpPr>
          <p:nvPr>
            <p:ph type="title"/>
          </p:nvPr>
        </p:nvSpPr>
        <p:spPr>
          <a:xfrm>
            <a:off x="415600" y="593367"/>
            <a:ext cx="11360800" cy="708400"/>
          </a:xfrm>
          <a:prstGeom prst="rect">
            <a:avLst/>
          </a:prstGeom>
        </p:spPr>
        <p:txBody>
          <a:bodyPr spcFirstLastPara="1" vert="horz" wrap="square" lIns="121900" tIns="121900" rIns="121900" bIns="121900" rtlCol="0" anchor="t" anchorCtr="0">
            <a:noAutofit/>
          </a:bodyPr>
          <a:lstStyle/>
          <a:p>
            <a:r>
              <a:rPr lang="en" sz="2667" b="1">
                <a:solidFill>
                  <a:srgbClr val="000000"/>
                </a:solidFill>
              </a:rPr>
              <a:t>Regeneration of Acid / Phenol on addition of HCl</a:t>
            </a:r>
            <a:endParaRPr sz="2667" b="1">
              <a:solidFill>
                <a:srgbClr val="000000"/>
              </a:solidFill>
            </a:endParaRPr>
          </a:p>
        </p:txBody>
      </p:sp>
      <p:pic>
        <p:nvPicPr>
          <p:cNvPr id="183" name="Google Shape;183;p37"/>
          <p:cNvPicPr preferRelativeResize="0"/>
          <p:nvPr/>
        </p:nvPicPr>
        <p:blipFill>
          <a:blip r:embed="rId3">
            <a:alphaModFix/>
          </a:blip>
          <a:stretch>
            <a:fillRect/>
          </a:stretch>
        </p:blipFill>
        <p:spPr>
          <a:xfrm>
            <a:off x="1785634" y="2146967"/>
            <a:ext cx="6929697" cy="3153900"/>
          </a:xfrm>
          <a:prstGeom prst="rect">
            <a:avLst/>
          </a:prstGeom>
          <a:noFill/>
          <a:ln>
            <a:noFill/>
          </a:ln>
        </p:spPr>
      </p:pic>
    </p:spTree>
    <p:extLst>
      <p:ext uri="{BB962C8B-B14F-4D97-AF65-F5344CB8AC3E}">
        <p14:creationId xmlns:p14="http://schemas.microsoft.com/office/powerpoint/2010/main" val="4182497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8"/>
          <p:cNvSpPr txBox="1">
            <a:spLocks noGrp="1"/>
          </p:cNvSpPr>
          <p:nvPr>
            <p:ph type="title"/>
          </p:nvPr>
        </p:nvSpPr>
        <p:spPr>
          <a:xfrm>
            <a:off x="91533" y="701800"/>
            <a:ext cx="5393600" cy="5454400"/>
          </a:xfrm>
          <a:prstGeom prst="rect">
            <a:avLst/>
          </a:prstGeom>
        </p:spPr>
        <p:txBody>
          <a:bodyPr spcFirstLastPara="1" vert="horz" wrap="square" lIns="121900" tIns="121900" rIns="121900" bIns="121900" rtlCol="0" anchor="ctr" anchorCtr="0">
            <a:noAutofit/>
          </a:bodyPr>
          <a:lstStyle/>
          <a:p>
            <a:r>
              <a:rPr lang="en" sz="5200" b="1"/>
              <a:t>B) DETECTION </a:t>
            </a:r>
            <a:endParaRPr sz="5200" b="1"/>
          </a:p>
          <a:p>
            <a:pPr marL="838179"/>
            <a:r>
              <a:rPr lang="en" sz="5200" b="1"/>
              <a:t>OF THE TYPE OF MIXTURE</a:t>
            </a:r>
            <a:endParaRPr sz="5200"/>
          </a:p>
        </p:txBody>
      </p:sp>
      <p:pic>
        <p:nvPicPr>
          <p:cNvPr id="189" name="Google Shape;189;p38"/>
          <p:cNvPicPr preferRelativeResize="0"/>
          <p:nvPr/>
        </p:nvPicPr>
        <p:blipFill>
          <a:blip r:embed="rId3">
            <a:alphaModFix/>
          </a:blip>
          <a:stretch>
            <a:fillRect/>
          </a:stretch>
        </p:blipFill>
        <p:spPr>
          <a:xfrm>
            <a:off x="5452667" y="1"/>
            <a:ext cx="6323731" cy="6858004"/>
          </a:xfrm>
          <a:prstGeom prst="rect">
            <a:avLst/>
          </a:prstGeom>
          <a:noFill/>
          <a:ln>
            <a:noFill/>
          </a:ln>
        </p:spPr>
      </p:pic>
      <p:pic>
        <p:nvPicPr>
          <p:cNvPr id="190" name="Google Shape;190;p38"/>
          <p:cNvPicPr preferRelativeResize="0"/>
          <p:nvPr/>
        </p:nvPicPr>
        <p:blipFill rotWithShape="1">
          <a:blip r:embed="rId4">
            <a:alphaModFix/>
          </a:blip>
          <a:srcRect l="62900" t="-59294" r="-62900" b="151519"/>
          <a:stretch/>
        </p:blipFill>
        <p:spPr>
          <a:xfrm>
            <a:off x="3399134" y="168634"/>
            <a:ext cx="5393733" cy="533169"/>
          </a:xfrm>
          <a:prstGeom prst="rect">
            <a:avLst/>
          </a:prstGeom>
          <a:noFill/>
          <a:ln>
            <a:noFill/>
          </a:ln>
        </p:spPr>
      </p:pic>
      <p:pic>
        <p:nvPicPr>
          <p:cNvPr id="191" name="Google Shape;191;p38"/>
          <p:cNvPicPr preferRelativeResize="0"/>
          <p:nvPr/>
        </p:nvPicPr>
        <p:blipFill rotWithShape="1">
          <a:blip r:embed="rId4">
            <a:alphaModFix/>
          </a:blip>
          <a:srcRect l="11806" t="3245" r="9428" b="90560"/>
          <a:stretch/>
        </p:blipFill>
        <p:spPr>
          <a:xfrm>
            <a:off x="6490333" y="6433200"/>
            <a:ext cx="4248400" cy="424800"/>
          </a:xfrm>
          <a:prstGeom prst="rect">
            <a:avLst/>
          </a:prstGeom>
          <a:noFill/>
          <a:ln>
            <a:noFill/>
          </a:ln>
        </p:spPr>
      </p:pic>
    </p:spTree>
    <p:extLst>
      <p:ext uri="{BB962C8B-B14F-4D97-AF65-F5344CB8AC3E}">
        <p14:creationId xmlns:p14="http://schemas.microsoft.com/office/powerpoint/2010/main" val="2500787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9"/>
          <p:cNvSpPr txBox="1"/>
          <p:nvPr/>
        </p:nvSpPr>
        <p:spPr>
          <a:xfrm>
            <a:off x="1765833" y="1190900"/>
            <a:ext cx="9790000" cy="1142000"/>
          </a:xfrm>
          <a:prstGeom prst="rect">
            <a:avLst/>
          </a:prstGeom>
          <a:noFill/>
          <a:ln>
            <a:noFill/>
          </a:ln>
        </p:spPr>
        <p:txBody>
          <a:bodyPr spcFirstLastPara="1" wrap="square" lIns="121900" tIns="121900" rIns="121900" bIns="121900" anchor="t" anchorCtr="0">
            <a:noAutofit/>
          </a:bodyPr>
          <a:lstStyle/>
          <a:p>
            <a:endParaRPr sz="2400">
              <a:latin typeface="Proxima Nova"/>
              <a:ea typeface="Proxima Nova"/>
              <a:cs typeface="Proxima Nova"/>
              <a:sym typeface="Proxima Nova"/>
            </a:endParaRPr>
          </a:p>
        </p:txBody>
      </p:sp>
      <p:pic>
        <p:nvPicPr>
          <p:cNvPr id="197" name="Google Shape;197;p39"/>
          <p:cNvPicPr preferRelativeResize="0"/>
          <p:nvPr/>
        </p:nvPicPr>
        <p:blipFill>
          <a:blip r:embed="rId3">
            <a:alphaModFix/>
          </a:blip>
          <a:stretch>
            <a:fillRect/>
          </a:stretch>
        </p:blipFill>
        <p:spPr>
          <a:xfrm>
            <a:off x="180617" y="101601"/>
            <a:ext cx="11830755" cy="6654799"/>
          </a:xfrm>
          <a:prstGeom prst="rect">
            <a:avLst/>
          </a:prstGeom>
          <a:noFill/>
          <a:ln>
            <a:noFill/>
          </a:ln>
        </p:spPr>
      </p:pic>
    </p:spTree>
    <p:extLst>
      <p:ext uri="{BB962C8B-B14F-4D97-AF65-F5344CB8AC3E}">
        <p14:creationId xmlns:p14="http://schemas.microsoft.com/office/powerpoint/2010/main" val="235367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0"/>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a:t>C) Bulk Separation</a:t>
            </a:r>
            <a:endParaRPr b="1"/>
          </a:p>
        </p:txBody>
      </p:sp>
      <p:pic>
        <p:nvPicPr>
          <p:cNvPr id="203" name="Google Shape;203;p40"/>
          <p:cNvPicPr preferRelativeResize="0"/>
          <p:nvPr/>
        </p:nvPicPr>
        <p:blipFill rotWithShape="1">
          <a:blip r:embed="rId3">
            <a:alphaModFix/>
          </a:blip>
          <a:srcRect l="16008" t="50991" b="9817"/>
          <a:stretch/>
        </p:blipFill>
        <p:spPr>
          <a:xfrm>
            <a:off x="1150867" y="1356967"/>
            <a:ext cx="8750963" cy="5284071"/>
          </a:xfrm>
          <a:prstGeom prst="rect">
            <a:avLst/>
          </a:prstGeom>
          <a:noFill/>
          <a:ln>
            <a:noFill/>
          </a:ln>
        </p:spPr>
      </p:pic>
    </p:spTree>
    <p:extLst>
      <p:ext uri="{BB962C8B-B14F-4D97-AF65-F5344CB8AC3E}">
        <p14:creationId xmlns:p14="http://schemas.microsoft.com/office/powerpoint/2010/main" val="221403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1"/>
          <p:cNvSpPr txBox="1">
            <a:spLocks noGrp="1"/>
          </p:cNvSpPr>
          <p:nvPr>
            <p:ph type="title"/>
          </p:nvPr>
        </p:nvSpPr>
        <p:spPr>
          <a:xfrm>
            <a:off x="91533" y="367900"/>
            <a:ext cx="11643600" cy="1434000"/>
          </a:xfrm>
          <a:prstGeom prst="rect">
            <a:avLst/>
          </a:prstGeom>
        </p:spPr>
        <p:txBody>
          <a:bodyPr spcFirstLastPara="1" vert="horz" wrap="square" lIns="121900" tIns="121900" rIns="121900" bIns="121900" rtlCol="0" anchor="ctr" anchorCtr="0">
            <a:noAutofit/>
          </a:bodyPr>
          <a:lstStyle/>
          <a:p>
            <a:r>
              <a:rPr lang="en" sz="4800" b="1"/>
              <a:t>C) SEPERATION OF THE MIXTURE INTO </a:t>
            </a:r>
            <a:endParaRPr sz="4800" b="1"/>
          </a:p>
          <a:p>
            <a:pPr marL="838179"/>
            <a:r>
              <a:rPr lang="en" sz="4800" b="1"/>
              <a:t>ITS COMPONENTS</a:t>
            </a:r>
            <a:endParaRPr sz="4800"/>
          </a:p>
        </p:txBody>
      </p:sp>
      <p:pic>
        <p:nvPicPr>
          <p:cNvPr id="209" name="Google Shape;209;p41"/>
          <p:cNvPicPr preferRelativeResize="0"/>
          <p:nvPr/>
        </p:nvPicPr>
        <p:blipFill rotWithShape="1">
          <a:blip r:embed="rId3">
            <a:alphaModFix/>
          </a:blip>
          <a:srcRect l="62900" t="-59294" r="-62900" b="151519"/>
          <a:stretch/>
        </p:blipFill>
        <p:spPr>
          <a:xfrm>
            <a:off x="3399134" y="168634"/>
            <a:ext cx="5393733" cy="533169"/>
          </a:xfrm>
          <a:prstGeom prst="rect">
            <a:avLst/>
          </a:prstGeom>
          <a:noFill/>
          <a:ln>
            <a:noFill/>
          </a:ln>
        </p:spPr>
      </p:pic>
      <p:pic>
        <p:nvPicPr>
          <p:cNvPr id="210" name="Google Shape;210;p41"/>
          <p:cNvPicPr preferRelativeResize="0"/>
          <p:nvPr/>
        </p:nvPicPr>
        <p:blipFill rotWithShape="1">
          <a:blip r:embed="rId3">
            <a:alphaModFix/>
          </a:blip>
          <a:srcRect t="7979" b="42639"/>
          <a:stretch/>
        </p:blipFill>
        <p:spPr>
          <a:xfrm>
            <a:off x="991034" y="1801900"/>
            <a:ext cx="7677469" cy="4820437"/>
          </a:xfrm>
          <a:prstGeom prst="rect">
            <a:avLst/>
          </a:prstGeom>
          <a:noFill/>
          <a:ln>
            <a:noFill/>
          </a:ln>
        </p:spPr>
      </p:pic>
    </p:spTree>
    <p:extLst>
      <p:ext uri="{BB962C8B-B14F-4D97-AF65-F5344CB8AC3E}">
        <p14:creationId xmlns:p14="http://schemas.microsoft.com/office/powerpoint/2010/main" val="84730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2"/>
          <p:cNvSpPr txBox="1">
            <a:spLocks noGrp="1"/>
          </p:cNvSpPr>
          <p:nvPr>
            <p:ph type="title"/>
          </p:nvPr>
        </p:nvSpPr>
        <p:spPr>
          <a:xfrm>
            <a:off x="162800" y="523400"/>
            <a:ext cx="11643600" cy="1434000"/>
          </a:xfrm>
          <a:prstGeom prst="rect">
            <a:avLst/>
          </a:prstGeom>
        </p:spPr>
        <p:txBody>
          <a:bodyPr spcFirstLastPara="1" vert="horz" wrap="square" lIns="121900" tIns="121900" rIns="121900" bIns="121900" rtlCol="0" anchor="ctr" anchorCtr="0">
            <a:noAutofit/>
          </a:bodyPr>
          <a:lstStyle/>
          <a:p>
            <a:r>
              <a:rPr lang="en" sz="4800" b="1"/>
              <a:t>D) DETERMINATION OF YIELD</a:t>
            </a:r>
            <a:endParaRPr sz="4800"/>
          </a:p>
        </p:txBody>
      </p:sp>
      <p:sp>
        <p:nvSpPr>
          <p:cNvPr id="217" name="Google Shape;217;p42"/>
          <p:cNvSpPr txBox="1">
            <a:spLocks noGrp="1"/>
          </p:cNvSpPr>
          <p:nvPr>
            <p:ph type="title" idx="4294967295"/>
          </p:nvPr>
        </p:nvSpPr>
        <p:spPr>
          <a:xfrm>
            <a:off x="60325" y="2711450"/>
            <a:ext cx="12131675" cy="1435100"/>
          </a:xfrm>
          <a:prstGeom prst="rect">
            <a:avLst/>
          </a:prstGeom>
        </p:spPr>
        <p:txBody>
          <a:bodyPr spcFirstLastPara="1" vert="horz" wrap="square" lIns="121900" tIns="121900" rIns="121900" bIns="121900" rtlCol="0" anchor="ctr" anchorCtr="0">
            <a:noAutofit/>
          </a:bodyPr>
          <a:lstStyle/>
          <a:p>
            <a:r>
              <a:rPr lang="en" sz="4800" b="1"/>
              <a:t>E) IDENTIFICATION OF COMPONENT A / B</a:t>
            </a:r>
            <a:endParaRPr sz="4800"/>
          </a:p>
        </p:txBody>
      </p:sp>
      <p:sp>
        <p:nvSpPr>
          <p:cNvPr id="218" name="Google Shape;218;p42"/>
          <p:cNvSpPr txBox="1">
            <a:spLocks noGrp="1"/>
          </p:cNvSpPr>
          <p:nvPr>
            <p:ph type="title" idx="4294967295"/>
          </p:nvPr>
        </p:nvSpPr>
        <p:spPr>
          <a:xfrm>
            <a:off x="193675" y="4572000"/>
            <a:ext cx="11998325" cy="1435100"/>
          </a:xfrm>
          <a:prstGeom prst="rect">
            <a:avLst/>
          </a:prstGeom>
        </p:spPr>
        <p:txBody>
          <a:bodyPr spcFirstLastPara="1" vert="horz" wrap="square" lIns="121900" tIns="121900" rIns="121900" bIns="121900" rtlCol="0" anchor="ctr" anchorCtr="0">
            <a:noAutofit/>
          </a:bodyPr>
          <a:lstStyle/>
          <a:p>
            <a:r>
              <a:rPr lang="en" sz="4800" b="1"/>
              <a:t>F) CONCLUSION</a:t>
            </a:r>
            <a:endParaRPr sz="4800"/>
          </a:p>
        </p:txBody>
      </p:sp>
      <p:pic>
        <p:nvPicPr>
          <p:cNvPr id="216" name="Google Shape;216;p42"/>
          <p:cNvPicPr preferRelativeResize="0"/>
          <p:nvPr/>
        </p:nvPicPr>
        <p:blipFill rotWithShape="1">
          <a:blip r:embed="rId3">
            <a:alphaModFix/>
          </a:blip>
          <a:srcRect l="62900" t="-59294" r="-62900" b="151519"/>
          <a:stretch/>
        </p:blipFill>
        <p:spPr>
          <a:xfrm>
            <a:off x="3399134" y="168634"/>
            <a:ext cx="5393733" cy="533169"/>
          </a:xfrm>
          <a:prstGeom prst="rect">
            <a:avLst/>
          </a:prstGeom>
          <a:noFill/>
          <a:ln>
            <a:noFill/>
          </a:ln>
        </p:spPr>
      </p:pic>
    </p:spTree>
    <p:extLst>
      <p:ext uri="{BB962C8B-B14F-4D97-AF65-F5344CB8AC3E}">
        <p14:creationId xmlns:p14="http://schemas.microsoft.com/office/powerpoint/2010/main" val="198674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5" descr="White cloud in front of dark blue star-filled sky"/>
          <p:cNvPicPr preferRelativeResize="0"/>
          <p:nvPr/>
        </p:nvPicPr>
        <p:blipFill rotWithShape="1">
          <a:blip r:embed="rId3">
            <a:alphaModFix/>
          </a:blip>
          <a:srcRect r="1719" b="17067"/>
          <a:stretch/>
        </p:blipFill>
        <p:spPr>
          <a:xfrm>
            <a:off x="1" y="0"/>
            <a:ext cx="12192001" cy="6858000"/>
          </a:xfrm>
          <a:prstGeom prst="rect">
            <a:avLst/>
          </a:prstGeom>
          <a:noFill/>
          <a:ln>
            <a:noFill/>
          </a:ln>
        </p:spPr>
      </p:pic>
      <p:sp>
        <p:nvSpPr>
          <p:cNvPr id="105" name="Google Shape;105;p25"/>
          <p:cNvSpPr txBox="1">
            <a:spLocks noGrp="1"/>
          </p:cNvSpPr>
          <p:nvPr>
            <p:ph type="ctrTitle"/>
          </p:nvPr>
        </p:nvSpPr>
        <p:spPr>
          <a:xfrm>
            <a:off x="680600" y="1355067"/>
            <a:ext cx="10830800" cy="2439200"/>
          </a:xfrm>
          <a:prstGeom prst="rect">
            <a:avLst/>
          </a:prstGeom>
        </p:spPr>
        <p:txBody>
          <a:bodyPr spcFirstLastPara="1" vert="horz" wrap="square" lIns="121900" tIns="121900" rIns="121900" bIns="121900" rtlCol="0" anchor="b" anchorCtr="0">
            <a:noAutofit/>
          </a:bodyPr>
          <a:lstStyle/>
          <a:p>
            <a:pPr algn="l">
              <a:spcBef>
                <a:spcPts val="0"/>
              </a:spcBef>
            </a:pPr>
            <a:r>
              <a:rPr lang="en" sz="8000"/>
              <a:t>TYBSC CHEMISTRY PRACTICAL </a:t>
            </a:r>
            <a:endParaRPr sz="8000"/>
          </a:p>
        </p:txBody>
      </p:sp>
      <p:sp>
        <p:nvSpPr>
          <p:cNvPr id="106" name="Google Shape;106;p25"/>
          <p:cNvSpPr txBox="1">
            <a:spLocks noGrp="1"/>
          </p:cNvSpPr>
          <p:nvPr>
            <p:ph type="subTitle" idx="1"/>
          </p:nvPr>
        </p:nvSpPr>
        <p:spPr>
          <a:xfrm>
            <a:off x="680600" y="4243084"/>
            <a:ext cx="10830800" cy="840000"/>
          </a:xfrm>
          <a:prstGeom prst="rect">
            <a:avLst/>
          </a:prstGeom>
        </p:spPr>
        <p:txBody>
          <a:bodyPr spcFirstLastPara="1" vert="horz" wrap="square" lIns="121900" tIns="121900" rIns="121900" bIns="121900" rtlCol="0" anchor="t" anchorCtr="0">
            <a:noAutofit/>
          </a:bodyPr>
          <a:lstStyle/>
          <a:p>
            <a:pPr algn="l">
              <a:spcBef>
                <a:spcPts val="0"/>
              </a:spcBef>
            </a:pPr>
            <a:r>
              <a:rPr lang="en" sz="3733"/>
              <a:t>Semester V 2020-21 </a:t>
            </a:r>
            <a:endParaRPr sz="3733"/>
          </a:p>
        </p:txBody>
      </p:sp>
      <p:sp>
        <p:nvSpPr>
          <p:cNvPr id="107" name="Google Shape;107;p25"/>
          <p:cNvSpPr txBox="1">
            <a:spLocks noGrp="1"/>
          </p:cNvSpPr>
          <p:nvPr>
            <p:ph type="subTitle" idx="4294967295"/>
          </p:nvPr>
        </p:nvSpPr>
        <p:spPr>
          <a:xfrm>
            <a:off x="0" y="5827713"/>
            <a:ext cx="10829925" cy="671512"/>
          </a:xfrm>
          <a:prstGeom prst="rect">
            <a:avLst/>
          </a:prstGeom>
        </p:spPr>
        <p:txBody>
          <a:bodyPr spcFirstLastPara="1" vert="horz" wrap="square" lIns="121900" tIns="121900" rIns="121900" bIns="121900" rtlCol="0" anchor="t" anchorCtr="0">
            <a:noAutofit/>
          </a:bodyPr>
          <a:lstStyle/>
          <a:p>
            <a:pPr algn="l">
              <a:spcBef>
                <a:spcPts val="0"/>
              </a:spcBef>
            </a:pPr>
            <a:r>
              <a:rPr lang="en"/>
              <a:t>Department of Chemistry </a:t>
            </a:r>
            <a:endParaRPr/>
          </a:p>
        </p:txBody>
      </p:sp>
    </p:spTree>
    <p:extLst>
      <p:ext uri="{BB962C8B-B14F-4D97-AF65-F5344CB8AC3E}">
        <p14:creationId xmlns:p14="http://schemas.microsoft.com/office/powerpoint/2010/main" val="13744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endParaRPr/>
          </a:p>
        </p:txBody>
      </p:sp>
      <p:pic>
        <p:nvPicPr>
          <p:cNvPr id="224" name="Google Shape;224;p43"/>
          <p:cNvPicPr preferRelativeResize="0"/>
          <p:nvPr/>
        </p:nvPicPr>
        <p:blipFill>
          <a:blip r:embed="rId3">
            <a:alphaModFix/>
          </a:blip>
          <a:stretch>
            <a:fillRect/>
          </a:stretch>
        </p:blipFill>
        <p:spPr>
          <a:xfrm>
            <a:off x="80948" y="0"/>
            <a:ext cx="5393704" cy="6858000"/>
          </a:xfrm>
          <a:prstGeom prst="rect">
            <a:avLst/>
          </a:prstGeom>
          <a:noFill/>
          <a:ln>
            <a:noFill/>
          </a:ln>
        </p:spPr>
      </p:pic>
      <p:pic>
        <p:nvPicPr>
          <p:cNvPr id="225" name="Google Shape;225;p43"/>
          <p:cNvPicPr preferRelativeResize="0"/>
          <p:nvPr/>
        </p:nvPicPr>
        <p:blipFill>
          <a:blip r:embed="rId4">
            <a:alphaModFix/>
          </a:blip>
          <a:stretch>
            <a:fillRect/>
          </a:stretch>
        </p:blipFill>
        <p:spPr>
          <a:xfrm>
            <a:off x="5758604" y="0"/>
            <a:ext cx="5659057" cy="6857995"/>
          </a:xfrm>
          <a:prstGeom prst="rect">
            <a:avLst/>
          </a:prstGeom>
          <a:noFill/>
          <a:ln>
            <a:noFill/>
          </a:ln>
        </p:spPr>
      </p:pic>
    </p:spTree>
    <p:extLst>
      <p:ext uri="{BB962C8B-B14F-4D97-AF65-F5344CB8AC3E}">
        <p14:creationId xmlns:p14="http://schemas.microsoft.com/office/powerpoint/2010/main" val="237467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4"/>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endParaRPr/>
          </a:p>
        </p:txBody>
      </p:sp>
      <p:sp>
        <p:nvSpPr>
          <p:cNvPr id="231" name="Google Shape;231;p44"/>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232" name="Google Shape;232;p44"/>
          <p:cNvPicPr preferRelativeResize="0"/>
          <p:nvPr/>
        </p:nvPicPr>
        <p:blipFill>
          <a:blip r:embed="rId3">
            <a:alphaModFix/>
          </a:blip>
          <a:stretch>
            <a:fillRect/>
          </a:stretch>
        </p:blipFill>
        <p:spPr>
          <a:xfrm>
            <a:off x="6644796" y="1"/>
            <a:ext cx="5547211" cy="6858004"/>
          </a:xfrm>
          <a:prstGeom prst="rect">
            <a:avLst/>
          </a:prstGeom>
          <a:noFill/>
          <a:ln>
            <a:noFill/>
          </a:ln>
        </p:spPr>
      </p:pic>
      <p:pic>
        <p:nvPicPr>
          <p:cNvPr id="233" name="Google Shape;233;p44"/>
          <p:cNvPicPr preferRelativeResize="0"/>
          <p:nvPr/>
        </p:nvPicPr>
        <p:blipFill>
          <a:blip r:embed="rId4">
            <a:alphaModFix/>
          </a:blip>
          <a:stretch>
            <a:fillRect/>
          </a:stretch>
        </p:blipFill>
        <p:spPr>
          <a:xfrm>
            <a:off x="6754067" y="1"/>
            <a:ext cx="5547200" cy="6857999"/>
          </a:xfrm>
          <a:prstGeom prst="rect">
            <a:avLst/>
          </a:prstGeom>
          <a:noFill/>
          <a:ln>
            <a:noFill/>
          </a:ln>
        </p:spPr>
      </p:pic>
      <p:pic>
        <p:nvPicPr>
          <p:cNvPr id="234" name="Google Shape;234;p44"/>
          <p:cNvPicPr preferRelativeResize="0"/>
          <p:nvPr/>
        </p:nvPicPr>
        <p:blipFill>
          <a:blip r:embed="rId3">
            <a:alphaModFix/>
          </a:blip>
          <a:stretch>
            <a:fillRect/>
          </a:stretch>
        </p:blipFill>
        <p:spPr>
          <a:xfrm>
            <a:off x="337296" y="1"/>
            <a:ext cx="5547211" cy="6858004"/>
          </a:xfrm>
          <a:prstGeom prst="rect">
            <a:avLst/>
          </a:prstGeom>
          <a:noFill/>
          <a:ln>
            <a:noFill/>
          </a:ln>
        </p:spPr>
      </p:pic>
    </p:spTree>
    <p:extLst>
      <p:ext uri="{BB962C8B-B14F-4D97-AF65-F5344CB8AC3E}">
        <p14:creationId xmlns:p14="http://schemas.microsoft.com/office/powerpoint/2010/main" val="205664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a:t>CONCLUSION</a:t>
            </a:r>
            <a:endParaRPr b="1"/>
          </a:p>
        </p:txBody>
      </p:sp>
      <p:sp>
        <p:nvSpPr>
          <p:cNvPr id="240" name="Google Shape;240;p45"/>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241" name="Google Shape;241;p45"/>
          <p:cNvPicPr preferRelativeResize="0"/>
          <p:nvPr/>
        </p:nvPicPr>
        <p:blipFill>
          <a:blip r:embed="rId3">
            <a:alphaModFix/>
          </a:blip>
          <a:stretch>
            <a:fillRect/>
          </a:stretch>
        </p:blipFill>
        <p:spPr>
          <a:xfrm>
            <a:off x="5388415" y="1"/>
            <a:ext cx="6803571" cy="6857999"/>
          </a:xfrm>
          <a:prstGeom prst="rect">
            <a:avLst/>
          </a:prstGeom>
          <a:noFill/>
          <a:ln>
            <a:noFill/>
          </a:ln>
        </p:spPr>
      </p:pic>
    </p:spTree>
    <p:extLst>
      <p:ext uri="{BB962C8B-B14F-4D97-AF65-F5344CB8AC3E}">
        <p14:creationId xmlns:p14="http://schemas.microsoft.com/office/powerpoint/2010/main" val="1215379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6"/>
          <p:cNvSpPr txBox="1">
            <a:spLocks noGrp="1"/>
          </p:cNvSpPr>
          <p:nvPr>
            <p:ph type="title"/>
          </p:nvPr>
        </p:nvSpPr>
        <p:spPr>
          <a:xfrm>
            <a:off x="266400" y="187733"/>
            <a:ext cx="11659200" cy="763600"/>
          </a:xfrm>
          <a:prstGeom prst="rect">
            <a:avLst/>
          </a:prstGeom>
          <a:solidFill>
            <a:srgbClr val="A0CBB4"/>
          </a:solidFill>
        </p:spPr>
        <p:txBody>
          <a:bodyPr spcFirstLastPara="1" vert="horz" wrap="square" lIns="121900" tIns="121900" rIns="121900" bIns="121900" rtlCol="0" anchor="t" anchorCtr="0">
            <a:noAutofit/>
          </a:bodyPr>
          <a:lstStyle/>
          <a:p>
            <a:r>
              <a:rPr lang="en" sz="3600" b="1"/>
              <a:t>Organic Separation - Binary Mixture (Solid - Solid type)</a:t>
            </a:r>
            <a:endParaRPr sz="3600" b="1"/>
          </a:p>
        </p:txBody>
      </p:sp>
      <p:sp>
        <p:nvSpPr>
          <p:cNvPr id="247" name="Google Shape;247;p46"/>
          <p:cNvSpPr txBox="1">
            <a:spLocks noGrp="1"/>
          </p:cNvSpPr>
          <p:nvPr>
            <p:ph type="body" idx="1"/>
          </p:nvPr>
        </p:nvSpPr>
        <p:spPr>
          <a:xfrm>
            <a:off x="415600" y="998933"/>
            <a:ext cx="11360800" cy="5680000"/>
          </a:xfrm>
          <a:prstGeom prst="rect">
            <a:avLst/>
          </a:prstGeom>
        </p:spPr>
        <p:txBody>
          <a:bodyPr spcFirstLastPara="1" vert="horz" wrap="square" lIns="121900" tIns="121900" rIns="121900" bIns="121900" rtlCol="0" anchor="t" anchorCtr="0">
            <a:noAutofit/>
          </a:bodyPr>
          <a:lstStyle/>
          <a:p>
            <a:pPr marL="0" indent="0">
              <a:spcBef>
                <a:spcPts val="1600"/>
              </a:spcBef>
              <a:buNone/>
            </a:pPr>
            <a:r>
              <a:rPr lang="en" sz="1600" b="1">
                <a:solidFill>
                  <a:srgbClr val="000000"/>
                </a:solidFill>
                <a:latin typeface="Times New Roman"/>
                <a:ea typeface="Times New Roman"/>
                <a:cs typeface="Times New Roman"/>
                <a:sym typeface="Times New Roman"/>
              </a:rPr>
              <a:t>Steps involved in binary mixture / Format of writing the experiment :</a:t>
            </a:r>
            <a:endParaRPr sz="1600" b="1">
              <a:solidFill>
                <a:srgbClr val="000000"/>
              </a:solidFill>
              <a:latin typeface="Times New Roman"/>
              <a:ea typeface="Times New Roman"/>
              <a:cs typeface="Times New Roman"/>
              <a:sym typeface="Times New Roman"/>
            </a:endParaRPr>
          </a:p>
          <a:p>
            <a:pPr indent="-406390">
              <a:lnSpc>
                <a:spcPct val="150000"/>
              </a:lnSpc>
              <a:spcBef>
                <a:spcPts val="1600"/>
              </a:spcBef>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Preliminary Tests</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Detection of the type of the mixture</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Separation of the mixture into its components</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Determination of Yield</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Identification of Component A [  ] or B [  ]</a:t>
            </a:r>
            <a:r>
              <a:rPr lang="en" sz="1600">
                <a:solidFill>
                  <a:srgbClr val="000000"/>
                </a:solidFill>
                <a:latin typeface="Times New Roman"/>
                <a:ea typeface="Times New Roman"/>
                <a:cs typeface="Times New Roman"/>
                <a:sym typeface="Times New Roman"/>
              </a:rPr>
              <a:t>:                          </a:t>
            </a:r>
            <a:r>
              <a:rPr lang="en" sz="1600">
                <a:solidFill>
                  <a:srgbClr val="0000FF"/>
                </a:solidFill>
                <a:latin typeface="Times New Roman"/>
                <a:ea typeface="Times New Roman"/>
                <a:cs typeface="Times New Roman"/>
                <a:sym typeface="Times New Roman"/>
              </a:rPr>
              <a:t>[Characterisation of one of the component A/B]</a:t>
            </a:r>
            <a:endParaRPr sz="1600">
              <a:solidFill>
                <a:srgbClr val="0000FF"/>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Preliminary tests:</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Solubility tests / Miscibility tests:</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Elemental analysis:</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Determination of class of Compound under ______ group</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Physical constant:</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Confirmatory test:</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 Formulae: </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Conclusion</a:t>
            </a:r>
            <a:r>
              <a:rPr lang="en" sz="1600">
                <a:solidFill>
                  <a:srgbClr val="000000"/>
                </a:solidFill>
                <a:latin typeface="Times New Roman"/>
                <a:ea typeface="Times New Roman"/>
                <a:cs typeface="Times New Roman"/>
                <a:sym typeface="Times New Roman"/>
              </a:rPr>
              <a:t>:</a:t>
            </a:r>
            <a:endParaRPr/>
          </a:p>
        </p:txBody>
      </p:sp>
    </p:spTree>
    <p:extLst>
      <p:ext uri="{BB962C8B-B14F-4D97-AF65-F5344CB8AC3E}">
        <p14:creationId xmlns:p14="http://schemas.microsoft.com/office/powerpoint/2010/main" val="1389471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47"/>
          <p:cNvPicPr preferRelativeResize="0"/>
          <p:nvPr/>
        </p:nvPicPr>
        <p:blipFill>
          <a:blip r:embed="rId3">
            <a:alphaModFix/>
          </a:blip>
          <a:stretch>
            <a:fillRect/>
          </a:stretch>
        </p:blipFill>
        <p:spPr>
          <a:xfrm>
            <a:off x="5944300" y="0"/>
            <a:ext cx="5299368" cy="6858005"/>
          </a:xfrm>
          <a:prstGeom prst="rect">
            <a:avLst/>
          </a:prstGeom>
          <a:noFill/>
          <a:ln>
            <a:noFill/>
          </a:ln>
        </p:spPr>
      </p:pic>
      <p:pic>
        <p:nvPicPr>
          <p:cNvPr id="253" name="Google Shape;253;p47"/>
          <p:cNvPicPr preferRelativeResize="0"/>
          <p:nvPr/>
        </p:nvPicPr>
        <p:blipFill>
          <a:blip r:embed="rId4">
            <a:alphaModFix/>
          </a:blip>
          <a:stretch>
            <a:fillRect/>
          </a:stretch>
        </p:blipFill>
        <p:spPr>
          <a:xfrm>
            <a:off x="414685" y="0"/>
            <a:ext cx="5299368" cy="6858005"/>
          </a:xfrm>
          <a:prstGeom prst="rect">
            <a:avLst/>
          </a:prstGeom>
          <a:noFill/>
          <a:ln>
            <a:noFill/>
          </a:ln>
        </p:spPr>
      </p:pic>
    </p:spTree>
    <p:extLst>
      <p:ext uri="{BB962C8B-B14F-4D97-AF65-F5344CB8AC3E}">
        <p14:creationId xmlns:p14="http://schemas.microsoft.com/office/powerpoint/2010/main" val="753897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8"/>
          <p:cNvSpPr txBox="1">
            <a:spLocks noGrp="1"/>
          </p:cNvSpPr>
          <p:nvPr>
            <p:ph type="title"/>
          </p:nvPr>
        </p:nvSpPr>
        <p:spPr>
          <a:xfrm>
            <a:off x="91533" y="701800"/>
            <a:ext cx="4106400" cy="5454400"/>
          </a:xfrm>
          <a:prstGeom prst="rect">
            <a:avLst/>
          </a:prstGeom>
        </p:spPr>
        <p:txBody>
          <a:bodyPr spcFirstLastPara="1" vert="horz" wrap="square" lIns="121900" tIns="121900" rIns="121900" bIns="121900" rtlCol="0" anchor="ctr" anchorCtr="0">
            <a:noAutofit/>
          </a:bodyPr>
          <a:lstStyle/>
          <a:p>
            <a:pPr algn="ctr"/>
            <a:r>
              <a:rPr lang="en" sz="4800" b="1"/>
              <a:t>REFER  ALL MANUAL </a:t>
            </a:r>
            <a:endParaRPr sz="4800" b="1"/>
          </a:p>
          <a:p>
            <a:pPr algn="ctr"/>
            <a:r>
              <a:rPr lang="en" sz="4800" b="1"/>
              <a:t>IN TEAMS FILES</a:t>
            </a:r>
            <a:endParaRPr sz="7466"/>
          </a:p>
        </p:txBody>
      </p:sp>
      <p:pic>
        <p:nvPicPr>
          <p:cNvPr id="259" name="Google Shape;259;p48"/>
          <p:cNvPicPr preferRelativeResize="0"/>
          <p:nvPr/>
        </p:nvPicPr>
        <p:blipFill rotWithShape="1">
          <a:blip r:embed="rId3">
            <a:alphaModFix/>
          </a:blip>
          <a:srcRect l="62900" t="-59294" r="-62900" b="151519"/>
          <a:stretch/>
        </p:blipFill>
        <p:spPr>
          <a:xfrm>
            <a:off x="3399134" y="168634"/>
            <a:ext cx="5393733" cy="533169"/>
          </a:xfrm>
          <a:prstGeom prst="rect">
            <a:avLst/>
          </a:prstGeom>
          <a:noFill/>
          <a:ln>
            <a:noFill/>
          </a:ln>
        </p:spPr>
      </p:pic>
      <p:sp>
        <p:nvSpPr>
          <p:cNvPr id="260" name="Google Shape;260;p48"/>
          <p:cNvSpPr txBox="1"/>
          <p:nvPr/>
        </p:nvSpPr>
        <p:spPr>
          <a:xfrm>
            <a:off x="4601067" y="965933"/>
            <a:ext cx="7143200" cy="1250800"/>
          </a:xfrm>
          <a:prstGeom prst="rect">
            <a:avLst/>
          </a:prstGeom>
          <a:noFill/>
          <a:ln>
            <a:noFill/>
          </a:ln>
        </p:spPr>
        <p:txBody>
          <a:bodyPr spcFirstLastPara="1" wrap="square" lIns="121900" tIns="121900" rIns="121900" bIns="121900" anchor="t" anchorCtr="0">
            <a:noAutofit/>
          </a:bodyPr>
          <a:lstStyle/>
          <a:p>
            <a:r>
              <a:rPr lang="en" sz="1333" u="sng">
                <a:solidFill>
                  <a:schemeClr val="hlink"/>
                </a:solidFill>
                <a:hlinkClick r:id="rId4"/>
              </a:rPr>
              <a:t>https://teams.microsoft.com/_#/school/files/General?threadId=19%3A32028534b3e14f1aa2e79cf2e3a9e291%40thread.tacv2&amp;ctx=channel&amp;context=TYBSc%25206%2520%252B%25203%2520Units%2520Practical%2520SOP%25202020-21&amp;rootfolder=%252Fsites%252FTYBScChemistryPracticalsSemV2020-21%252FClass%2520Materials%252FTYBSc%25206%2520%252B%25203%2520Units%2520Practical%2520SOP%25202020-21</a:t>
            </a:r>
            <a:r>
              <a:rPr lang="en" sz="1333"/>
              <a:t> </a:t>
            </a:r>
            <a:endParaRPr sz="1333"/>
          </a:p>
        </p:txBody>
      </p:sp>
      <p:pic>
        <p:nvPicPr>
          <p:cNvPr id="261" name="Google Shape;261;p48"/>
          <p:cNvPicPr preferRelativeResize="0"/>
          <p:nvPr/>
        </p:nvPicPr>
        <p:blipFill rotWithShape="1">
          <a:blip r:embed="rId5">
            <a:alphaModFix/>
          </a:blip>
          <a:srcRect t="6877" r="35316" b="55645"/>
          <a:stretch/>
        </p:blipFill>
        <p:spPr>
          <a:xfrm>
            <a:off x="4636618" y="2216717"/>
            <a:ext cx="7072089" cy="2304832"/>
          </a:xfrm>
          <a:prstGeom prst="rect">
            <a:avLst/>
          </a:prstGeom>
          <a:noFill/>
          <a:ln>
            <a:noFill/>
          </a:ln>
        </p:spPr>
      </p:pic>
      <p:pic>
        <p:nvPicPr>
          <p:cNvPr id="262" name="Google Shape;262;p48"/>
          <p:cNvPicPr preferRelativeResize="0"/>
          <p:nvPr/>
        </p:nvPicPr>
        <p:blipFill rotWithShape="1">
          <a:blip r:embed="rId6">
            <a:alphaModFix/>
          </a:blip>
          <a:srcRect l="3428" t="7090" r="41977" b="53161"/>
          <a:stretch/>
        </p:blipFill>
        <p:spPr>
          <a:xfrm>
            <a:off x="6898434" y="4650734"/>
            <a:ext cx="5093465" cy="2085865"/>
          </a:xfrm>
          <a:prstGeom prst="rect">
            <a:avLst/>
          </a:prstGeom>
          <a:noFill/>
          <a:ln>
            <a:noFill/>
          </a:ln>
        </p:spPr>
      </p:pic>
      <p:sp>
        <p:nvSpPr>
          <p:cNvPr id="263" name="Google Shape;263;p48"/>
          <p:cNvSpPr/>
          <p:nvPr/>
        </p:nvSpPr>
        <p:spPr>
          <a:xfrm rot="2698463">
            <a:off x="7448349" y="4588842"/>
            <a:ext cx="2530311" cy="202516"/>
          </a:xfrm>
          <a:prstGeom prst="rightArrow">
            <a:avLst>
              <a:gd name="adj1" fmla="val 50000"/>
              <a:gd name="adj2" fmla="val 35312"/>
            </a:avLst>
          </a:prstGeom>
          <a:solidFill>
            <a:srgbClr val="FF9900"/>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961716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9"/>
          <p:cNvSpPr txBox="1">
            <a:spLocks noGrp="1"/>
          </p:cNvSpPr>
          <p:nvPr>
            <p:ph type="title"/>
          </p:nvPr>
        </p:nvSpPr>
        <p:spPr>
          <a:xfrm>
            <a:off x="354000" y="716933"/>
            <a:ext cx="5654400" cy="2903600"/>
          </a:xfrm>
          <a:prstGeom prst="rect">
            <a:avLst/>
          </a:prstGeom>
        </p:spPr>
        <p:txBody>
          <a:bodyPr spcFirstLastPara="1" vert="horz" wrap="square" lIns="121900" tIns="121900" rIns="121900" bIns="121900" rtlCol="0" anchor="b" anchorCtr="0">
            <a:noAutofit/>
          </a:bodyPr>
          <a:lstStyle/>
          <a:p>
            <a:pPr algn="l"/>
            <a:r>
              <a:rPr lang="en" sz="4533">
                <a:solidFill>
                  <a:srgbClr val="000000"/>
                </a:solidFill>
              </a:rPr>
              <a:t>Elucidate the steps to determine the mixture, given that the type is: </a:t>
            </a:r>
            <a:r>
              <a:rPr lang="en" sz="4533" b="1">
                <a:solidFill>
                  <a:srgbClr val="000000"/>
                </a:solidFill>
              </a:rPr>
              <a:t>Mix no. 2</a:t>
            </a:r>
            <a:endParaRPr sz="4533" b="1">
              <a:solidFill>
                <a:srgbClr val="000000"/>
              </a:solidFill>
            </a:endParaRPr>
          </a:p>
        </p:txBody>
      </p:sp>
      <p:sp>
        <p:nvSpPr>
          <p:cNvPr id="269" name="Google Shape;269;p49"/>
          <p:cNvSpPr txBox="1">
            <a:spLocks noGrp="1"/>
          </p:cNvSpPr>
          <p:nvPr>
            <p:ph type="subTitle" idx="1"/>
          </p:nvPr>
        </p:nvSpPr>
        <p:spPr>
          <a:xfrm>
            <a:off x="92000" y="4869733"/>
            <a:ext cx="6004000" cy="964800"/>
          </a:xfrm>
          <a:prstGeom prst="rect">
            <a:avLst/>
          </a:prstGeom>
        </p:spPr>
        <p:txBody>
          <a:bodyPr spcFirstLastPara="1" vert="horz" wrap="square" lIns="121900" tIns="121900" rIns="121900" bIns="121900" rtlCol="0" anchor="t" anchorCtr="0">
            <a:noAutofit/>
          </a:bodyPr>
          <a:lstStyle/>
          <a:p>
            <a:pPr marL="0" indent="0" algn="l"/>
            <a:r>
              <a:rPr lang="en" sz="4800" b="1">
                <a:solidFill>
                  <a:srgbClr val="000000"/>
                </a:solidFill>
              </a:rPr>
              <a:t>PHENOL + NEUTRAL</a:t>
            </a:r>
            <a:endParaRPr sz="4800" b="1">
              <a:solidFill>
                <a:srgbClr val="000000"/>
              </a:solidFill>
            </a:endParaRPr>
          </a:p>
        </p:txBody>
      </p:sp>
      <p:sp>
        <p:nvSpPr>
          <p:cNvPr id="270" name="Google Shape;270;p49"/>
          <p:cNvSpPr txBox="1">
            <a:spLocks noGrp="1"/>
          </p:cNvSpPr>
          <p:nvPr>
            <p:ph type="body" idx="2"/>
          </p:nvPr>
        </p:nvSpPr>
        <p:spPr>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271" name="Google Shape;271;p49"/>
          <p:cNvPicPr preferRelativeResize="0"/>
          <p:nvPr/>
        </p:nvPicPr>
        <p:blipFill>
          <a:blip r:embed="rId3">
            <a:alphaModFix/>
          </a:blip>
          <a:stretch>
            <a:fillRect/>
          </a:stretch>
        </p:blipFill>
        <p:spPr>
          <a:xfrm>
            <a:off x="6402900" y="468433"/>
            <a:ext cx="5495533" cy="6014800"/>
          </a:xfrm>
          <a:prstGeom prst="rect">
            <a:avLst/>
          </a:prstGeom>
          <a:noFill/>
          <a:ln>
            <a:noFill/>
          </a:ln>
        </p:spPr>
      </p:pic>
    </p:spTree>
    <p:extLst>
      <p:ext uri="{BB962C8B-B14F-4D97-AF65-F5344CB8AC3E}">
        <p14:creationId xmlns:p14="http://schemas.microsoft.com/office/powerpoint/2010/main" val="185462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50"/>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a:t>A] PRELIMINARY TESTS</a:t>
            </a:r>
            <a:endParaRPr b="1"/>
          </a:p>
        </p:txBody>
      </p:sp>
      <p:graphicFrame>
        <p:nvGraphicFramePr>
          <p:cNvPr id="277" name="Google Shape;277;p50"/>
          <p:cNvGraphicFramePr/>
          <p:nvPr/>
        </p:nvGraphicFramePr>
        <p:xfrm>
          <a:off x="1270000" y="2138167"/>
          <a:ext cx="4000000" cy="4000000"/>
        </p:xfrm>
        <a:graphic>
          <a:graphicData uri="http://schemas.openxmlformats.org/drawingml/2006/table">
            <a:tbl>
              <a:tblPr>
                <a:noFill/>
              </a:tblPr>
              <a:tblGrid>
                <a:gridCol w="4826000"/>
                <a:gridCol w="4826000"/>
              </a:tblGrid>
              <a:tr h="967967">
                <a:tc>
                  <a:txBody>
                    <a:bodyPr/>
                    <a:lstStyle/>
                    <a:p>
                      <a:pPr marL="0" lvl="0" indent="0" algn="ctr" rtl="0">
                        <a:spcBef>
                          <a:spcPts val="0"/>
                        </a:spcBef>
                        <a:spcAft>
                          <a:spcPts val="0"/>
                        </a:spcAft>
                        <a:buNone/>
                      </a:pPr>
                      <a:r>
                        <a:rPr lang="en" sz="3200" b="1">
                          <a:latin typeface="Proxima Nova"/>
                          <a:ea typeface="Proxima Nova"/>
                          <a:cs typeface="Proxima Nova"/>
                          <a:sym typeface="Proxima Nova"/>
                        </a:rPr>
                        <a:t>TEST</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latin typeface="Proxima Nova"/>
                          <a:ea typeface="Proxima Nova"/>
                          <a:cs typeface="Proxima Nova"/>
                          <a:sym typeface="Proxima Nova"/>
                        </a:rPr>
                        <a:t>OBSERVATION</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Colour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Pale brown</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Nature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Solid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Odour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No characteristic odour</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2407799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1"/>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endParaRPr/>
          </a:p>
        </p:txBody>
      </p:sp>
      <p:sp>
        <p:nvSpPr>
          <p:cNvPr id="283" name="Google Shape;283;p51"/>
          <p:cNvSpPr txBox="1"/>
          <p:nvPr/>
        </p:nvSpPr>
        <p:spPr>
          <a:xfrm>
            <a:off x="1510233" y="6156200"/>
            <a:ext cx="9502000" cy="584800"/>
          </a:xfrm>
          <a:prstGeom prst="rect">
            <a:avLst/>
          </a:prstGeom>
          <a:noFill/>
          <a:ln>
            <a:noFill/>
          </a:ln>
        </p:spPr>
        <p:txBody>
          <a:bodyPr spcFirstLastPara="1" wrap="square" lIns="121900" tIns="121900" rIns="121900" bIns="121900" anchor="t" anchorCtr="0">
            <a:noAutofit/>
          </a:bodyPr>
          <a:lstStyle/>
          <a:p>
            <a:r>
              <a:rPr lang="en" sz="2667">
                <a:latin typeface="Proxima Nova"/>
                <a:ea typeface="Proxima Nova"/>
                <a:cs typeface="Proxima Nova"/>
                <a:sym typeface="Proxima Nova"/>
              </a:rPr>
              <a:t>Therefore, the type of the mixture is </a:t>
            </a:r>
            <a:r>
              <a:rPr lang="en" sz="2667" b="1" u="sng">
                <a:latin typeface="Proxima Nova"/>
                <a:ea typeface="Proxima Nova"/>
                <a:cs typeface="Proxima Nova"/>
                <a:sym typeface="Proxima Nova"/>
              </a:rPr>
              <a:t>Phenol + Neutral</a:t>
            </a:r>
            <a:r>
              <a:rPr lang="en" sz="2667" u="sng">
                <a:latin typeface="Proxima Nova"/>
                <a:ea typeface="Proxima Nova"/>
                <a:cs typeface="Proxima Nova"/>
                <a:sym typeface="Proxima Nova"/>
              </a:rPr>
              <a:t>.</a:t>
            </a:r>
            <a:endParaRPr sz="2667" u="sng">
              <a:latin typeface="Proxima Nova"/>
              <a:ea typeface="Proxima Nova"/>
              <a:cs typeface="Proxima Nova"/>
              <a:sym typeface="Proxima Nova"/>
            </a:endParaRPr>
          </a:p>
        </p:txBody>
      </p:sp>
      <p:pic>
        <p:nvPicPr>
          <p:cNvPr id="284" name="Google Shape;284;p51"/>
          <p:cNvPicPr preferRelativeResize="0"/>
          <p:nvPr/>
        </p:nvPicPr>
        <p:blipFill>
          <a:blip r:embed="rId3">
            <a:alphaModFix/>
          </a:blip>
          <a:stretch>
            <a:fillRect/>
          </a:stretch>
        </p:blipFill>
        <p:spPr>
          <a:xfrm>
            <a:off x="0" y="528800"/>
            <a:ext cx="12192000" cy="5783867"/>
          </a:xfrm>
          <a:prstGeom prst="rect">
            <a:avLst/>
          </a:prstGeom>
          <a:noFill/>
          <a:ln>
            <a:noFill/>
          </a:ln>
        </p:spPr>
      </p:pic>
      <p:sp>
        <p:nvSpPr>
          <p:cNvPr id="285" name="Google Shape;285;p51"/>
          <p:cNvSpPr txBox="1"/>
          <p:nvPr/>
        </p:nvSpPr>
        <p:spPr>
          <a:xfrm>
            <a:off x="528800" y="-66133"/>
            <a:ext cx="10609200" cy="479200"/>
          </a:xfrm>
          <a:prstGeom prst="rect">
            <a:avLst/>
          </a:prstGeom>
          <a:noFill/>
          <a:ln>
            <a:noFill/>
          </a:ln>
        </p:spPr>
        <p:txBody>
          <a:bodyPr spcFirstLastPara="1" wrap="square" lIns="121900" tIns="121900" rIns="121900" bIns="121900" anchor="t" anchorCtr="0">
            <a:noAutofit/>
          </a:bodyPr>
          <a:lstStyle/>
          <a:p>
            <a:r>
              <a:rPr lang="en" sz="3733" b="1">
                <a:latin typeface="Proxima Nova"/>
                <a:ea typeface="Proxima Nova"/>
                <a:cs typeface="Proxima Nova"/>
                <a:sym typeface="Proxima Nova"/>
              </a:rPr>
              <a:t>B] DETECTION OF THE TYPE OF THE MIXTURE</a:t>
            </a:r>
            <a:endParaRPr sz="3733" b="1">
              <a:latin typeface="Proxima Nova"/>
              <a:ea typeface="Proxima Nova"/>
              <a:cs typeface="Proxima Nova"/>
              <a:sym typeface="Proxima Nova"/>
            </a:endParaRPr>
          </a:p>
        </p:txBody>
      </p:sp>
    </p:spTree>
    <p:extLst>
      <p:ext uri="{BB962C8B-B14F-4D97-AF65-F5344CB8AC3E}">
        <p14:creationId xmlns:p14="http://schemas.microsoft.com/office/powerpoint/2010/main" val="131344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 calcmode="lin" valueType="num">
                                      <p:cBhvr additive="base">
                                        <p:cTn id="7" dur="1500"/>
                                        <p:tgtEl>
                                          <p:spTgt spid="2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52"/>
          <p:cNvSpPr txBox="1">
            <a:spLocks noGrp="1"/>
          </p:cNvSpPr>
          <p:nvPr>
            <p:ph type="title"/>
          </p:nvPr>
        </p:nvSpPr>
        <p:spPr>
          <a:xfrm>
            <a:off x="415600" y="593367"/>
            <a:ext cx="11360800" cy="1386800"/>
          </a:xfrm>
          <a:prstGeom prst="rect">
            <a:avLst/>
          </a:prstGeom>
        </p:spPr>
        <p:txBody>
          <a:bodyPr spcFirstLastPara="1" vert="horz" wrap="square" lIns="121900" tIns="121900" rIns="121900" bIns="121900" rtlCol="0" anchor="t" anchorCtr="0">
            <a:noAutofit/>
          </a:bodyPr>
          <a:lstStyle/>
          <a:p>
            <a:r>
              <a:rPr lang="en" sz="2667" b="1">
                <a:solidFill>
                  <a:srgbClr val="000000"/>
                </a:solidFill>
              </a:rPr>
              <a:t>Reactions Happening in this Type when one of the given component is a Phenol, on treating with sodium hydroxide (NaOH). </a:t>
            </a:r>
            <a:endParaRPr sz="2667" b="1">
              <a:solidFill>
                <a:srgbClr val="000000"/>
              </a:solidFill>
            </a:endParaRPr>
          </a:p>
          <a:p>
            <a:r>
              <a:rPr lang="en" sz="2667" b="1">
                <a:solidFill>
                  <a:srgbClr val="000000"/>
                </a:solidFill>
              </a:rPr>
              <a:t>What would be the reaction in case the component is acid or phenol?</a:t>
            </a:r>
            <a:endParaRPr sz="2667" b="1">
              <a:solidFill>
                <a:srgbClr val="000000"/>
              </a:solidFill>
            </a:endParaRPr>
          </a:p>
          <a:p>
            <a:endParaRPr sz="2667" b="1"/>
          </a:p>
        </p:txBody>
      </p:sp>
      <p:sp>
        <p:nvSpPr>
          <p:cNvPr id="291" name="Google Shape;291;p52"/>
          <p:cNvSpPr txBox="1">
            <a:spLocks noGrp="1"/>
          </p:cNvSpPr>
          <p:nvPr>
            <p:ph type="body" idx="1"/>
          </p:nvPr>
        </p:nvSpPr>
        <p:spPr>
          <a:xfrm>
            <a:off x="506800" y="2212767"/>
            <a:ext cx="10916800" cy="4664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b="1">
                <a:solidFill>
                  <a:srgbClr val="000000"/>
                </a:solidFill>
              </a:rPr>
              <a:t>Example:</a:t>
            </a:r>
            <a:r>
              <a:rPr lang="en">
                <a:solidFill>
                  <a:srgbClr val="000000"/>
                </a:solidFill>
              </a:rPr>
              <a:t> Consider Benzoic Acid / Phenol Reaction with NaOH</a:t>
            </a:r>
            <a:endParaRPr>
              <a:solidFill>
                <a:srgbClr val="000000"/>
              </a:solidFill>
            </a:endParaRPr>
          </a:p>
        </p:txBody>
      </p:sp>
      <p:pic>
        <p:nvPicPr>
          <p:cNvPr id="292" name="Google Shape;292;p52"/>
          <p:cNvPicPr preferRelativeResize="0"/>
          <p:nvPr/>
        </p:nvPicPr>
        <p:blipFill>
          <a:blip r:embed="rId3">
            <a:alphaModFix/>
          </a:blip>
          <a:stretch>
            <a:fillRect/>
          </a:stretch>
        </p:blipFill>
        <p:spPr>
          <a:xfrm>
            <a:off x="3433934" y="3123334"/>
            <a:ext cx="5639300" cy="3137500"/>
          </a:xfrm>
          <a:prstGeom prst="rect">
            <a:avLst/>
          </a:prstGeom>
          <a:noFill/>
          <a:ln>
            <a:noFill/>
          </a:ln>
        </p:spPr>
      </p:pic>
    </p:spTree>
    <p:extLst>
      <p:ext uri="{BB962C8B-B14F-4D97-AF65-F5344CB8AC3E}">
        <p14:creationId xmlns:p14="http://schemas.microsoft.com/office/powerpoint/2010/main" val="25467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1000"/>
                                        <p:tgtEl>
                                          <p:spTgt spid="2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a:t>LAB SAFETY</a:t>
            </a:r>
            <a:endParaRPr b="1"/>
          </a:p>
        </p:txBody>
      </p:sp>
      <p:sp>
        <p:nvSpPr>
          <p:cNvPr id="113" name="Google Shape;113;p26"/>
          <p:cNvSpPr txBox="1">
            <a:spLocks noGrp="1"/>
          </p:cNvSpPr>
          <p:nvPr>
            <p:ph type="body" idx="1"/>
          </p:nvPr>
        </p:nvSpPr>
        <p:spPr>
          <a:xfrm>
            <a:off x="415600" y="1536633"/>
            <a:ext cx="11052000" cy="4555200"/>
          </a:xfrm>
          <a:prstGeom prst="rect">
            <a:avLst/>
          </a:prstGeom>
        </p:spPr>
        <p:txBody>
          <a:bodyPr spcFirstLastPara="1" vert="horz" wrap="square" lIns="121900" tIns="121900" rIns="121900" bIns="121900" rtlCol="0" anchor="t" anchorCtr="0">
            <a:noAutofit/>
          </a:bodyPr>
          <a:lstStyle/>
          <a:p>
            <a:pPr marL="0" indent="0">
              <a:buNone/>
            </a:pPr>
            <a:r>
              <a:rPr lang="en" sz="2400">
                <a:solidFill>
                  <a:srgbClr val="000000"/>
                </a:solidFill>
              </a:rPr>
              <a:t>Laboratory safety involves the development of skills and responsibility and must be an integral part of every chemistry curriculum. </a:t>
            </a:r>
            <a:endParaRPr sz="2400">
              <a:solidFill>
                <a:srgbClr val="000000"/>
              </a:solidFill>
            </a:endParaRPr>
          </a:p>
          <a:p>
            <a:pPr marL="0" indent="0">
              <a:spcBef>
                <a:spcPts val="2133"/>
              </a:spcBef>
              <a:buNone/>
            </a:pPr>
            <a:endParaRPr sz="2133">
              <a:solidFill>
                <a:srgbClr val="000000"/>
              </a:solidFill>
            </a:endParaRPr>
          </a:p>
          <a:p>
            <a:pPr marL="0" indent="0">
              <a:spcBef>
                <a:spcPts val="2133"/>
              </a:spcBef>
              <a:spcAft>
                <a:spcPts val="2133"/>
              </a:spcAft>
              <a:buNone/>
            </a:pPr>
            <a:r>
              <a:rPr lang="en" sz="2400">
                <a:solidFill>
                  <a:srgbClr val="000000"/>
                </a:solidFill>
              </a:rPr>
              <a:t>This means that safety awareness must be integrated into each laboratory course including research with increasingly broader scope at more advanced levels.</a:t>
            </a:r>
            <a:r>
              <a:rPr lang="en" sz="2133">
                <a:solidFill>
                  <a:srgbClr val="000000"/>
                </a:solidFill>
              </a:rPr>
              <a:t> </a:t>
            </a:r>
            <a:endParaRPr sz="2133">
              <a:solidFill>
                <a:srgbClr val="000000"/>
              </a:solidFill>
            </a:endParaRPr>
          </a:p>
        </p:txBody>
      </p:sp>
    </p:spTree>
    <p:extLst>
      <p:ext uri="{BB962C8B-B14F-4D97-AF65-F5344CB8AC3E}">
        <p14:creationId xmlns:p14="http://schemas.microsoft.com/office/powerpoint/2010/main" val="1309448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3"/>
          <p:cNvSpPr txBox="1">
            <a:spLocks noGrp="1"/>
          </p:cNvSpPr>
          <p:nvPr>
            <p:ph type="title"/>
          </p:nvPr>
        </p:nvSpPr>
        <p:spPr>
          <a:xfrm>
            <a:off x="415600" y="593367"/>
            <a:ext cx="11360800" cy="708400"/>
          </a:xfrm>
          <a:prstGeom prst="rect">
            <a:avLst/>
          </a:prstGeom>
        </p:spPr>
        <p:txBody>
          <a:bodyPr spcFirstLastPara="1" vert="horz" wrap="square" lIns="121900" tIns="121900" rIns="121900" bIns="121900" rtlCol="0" anchor="t" anchorCtr="0">
            <a:noAutofit/>
          </a:bodyPr>
          <a:lstStyle/>
          <a:p>
            <a:r>
              <a:rPr lang="en" sz="2667" b="1">
                <a:solidFill>
                  <a:srgbClr val="000000"/>
                </a:solidFill>
              </a:rPr>
              <a:t>Regeneration of Acid / Phenol on addition of HCl</a:t>
            </a:r>
            <a:endParaRPr sz="2667" b="1">
              <a:solidFill>
                <a:srgbClr val="000000"/>
              </a:solidFill>
            </a:endParaRPr>
          </a:p>
        </p:txBody>
      </p:sp>
      <p:pic>
        <p:nvPicPr>
          <p:cNvPr id="298" name="Google Shape;298;p53"/>
          <p:cNvPicPr preferRelativeResize="0"/>
          <p:nvPr/>
        </p:nvPicPr>
        <p:blipFill>
          <a:blip r:embed="rId3">
            <a:alphaModFix/>
          </a:blip>
          <a:stretch>
            <a:fillRect/>
          </a:stretch>
        </p:blipFill>
        <p:spPr>
          <a:xfrm>
            <a:off x="2942434" y="2312201"/>
            <a:ext cx="6929697" cy="3153900"/>
          </a:xfrm>
          <a:prstGeom prst="rect">
            <a:avLst/>
          </a:prstGeom>
          <a:noFill/>
          <a:ln>
            <a:noFill/>
          </a:ln>
        </p:spPr>
      </p:pic>
    </p:spTree>
    <p:extLst>
      <p:ext uri="{BB962C8B-B14F-4D97-AF65-F5344CB8AC3E}">
        <p14:creationId xmlns:p14="http://schemas.microsoft.com/office/powerpoint/2010/main" val="108944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anim calcmode="lin" valueType="num">
                                      <p:cBhvr additive="base">
                                        <p:cTn id="7" dur="1500"/>
                                        <p:tgtEl>
                                          <p:spTgt spid="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4"/>
          <p:cNvSpPr txBox="1">
            <a:spLocks noGrp="1"/>
          </p:cNvSpPr>
          <p:nvPr>
            <p:ph type="title"/>
          </p:nvPr>
        </p:nvSpPr>
        <p:spPr>
          <a:xfrm>
            <a:off x="152400" y="593367"/>
            <a:ext cx="11887200" cy="763600"/>
          </a:xfrm>
          <a:prstGeom prst="rect">
            <a:avLst/>
          </a:prstGeom>
        </p:spPr>
        <p:txBody>
          <a:bodyPr spcFirstLastPara="1" vert="horz" wrap="square" lIns="121900" tIns="121900" rIns="121900" bIns="121900" rtlCol="0" anchor="t" anchorCtr="0">
            <a:noAutofit/>
          </a:bodyPr>
          <a:lstStyle/>
          <a:p>
            <a:r>
              <a:rPr lang="en" sz="3333" b="1"/>
              <a:t>C] SEPARATION OF THE MIXTURE INTO ITS COMPONENTS</a:t>
            </a:r>
            <a:endParaRPr sz="3333" b="1"/>
          </a:p>
        </p:txBody>
      </p:sp>
      <p:sp>
        <p:nvSpPr>
          <p:cNvPr id="304" name="Google Shape;304;p54"/>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05" name="Google Shape;305;p54"/>
          <p:cNvPicPr preferRelativeResize="0"/>
          <p:nvPr/>
        </p:nvPicPr>
        <p:blipFill>
          <a:blip r:embed="rId3">
            <a:alphaModFix/>
          </a:blip>
          <a:stretch>
            <a:fillRect/>
          </a:stretch>
        </p:blipFill>
        <p:spPr>
          <a:xfrm>
            <a:off x="152400" y="1628551"/>
            <a:ext cx="11887200" cy="4965700"/>
          </a:xfrm>
          <a:prstGeom prst="rect">
            <a:avLst/>
          </a:prstGeom>
          <a:noFill/>
          <a:ln>
            <a:noFill/>
          </a:ln>
        </p:spPr>
      </p:pic>
    </p:spTree>
    <p:extLst>
      <p:ext uri="{BB962C8B-B14F-4D97-AF65-F5344CB8AC3E}">
        <p14:creationId xmlns:p14="http://schemas.microsoft.com/office/powerpoint/2010/main" val="3813561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5"/>
          <p:cNvSpPr txBox="1">
            <a:spLocks noGrp="1"/>
          </p:cNvSpPr>
          <p:nvPr>
            <p:ph type="title"/>
          </p:nvPr>
        </p:nvSpPr>
        <p:spPr>
          <a:xfrm>
            <a:off x="148733" y="593367"/>
            <a:ext cx="11766000" cy="763600"/>
          </a:xfrm>
          <a:prstGeom prst="rect">
            <a:avLst/>
          </a:prstGeom>
        </p:spPr>
        <p:txBody>
          <a:bodyPr spcFirstLastPara="1" vert="horz" wrap="square" lIns="121900" tIns="121900" rIns="121900" bIns="121900" rtlCol="0" anchor="t" anchorCtr="0">
            <a:noAutofit/>
          </a:bodyPr>
          <a:lstStyle/>
          <a:p>
            <a:r>
              <a:rPr lang="en" b="1"/>
              <a:t>D] CHARACTERISATION OF COMPONENT B (Neutral)</a:t>
            </a:r>
            <a:endParaRPr b="1"/>
          </a:p>
        </p:txBody>
      </p:sp>
      <p:sp>
        <p:nvSpPr>
          <p:cNvPr id="311" name="Google Shape;311;p55"/>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12" name="Google Shape;312;p55"/>
          <p:cNvPicPr preferRelativeResize="0"/>
          <p:nvPr/>
        </p:nvPicPr>
        <p:blipFill>
          <a:blip r:embed="rId3">
            <a:alphaModFix/>
          </a:blip>
          <a:stretch>
            <a:fillRect/>
          </a:stretch>
        </p:blipFill>
        <p:spPr>
          <a:xfrm>
            <a:off x="299767" y="2560351"/>
            <a:ext cx="3972400" cy="2507765"/>
          </a:xfrm>
          <a:prstGeom prst="rect">
            <a:avLst/>
          </a:prstGeom>
          <a:noFill/>
          <a:ln>
            <a:noFill/>
          </a:ln>
        </p:spPr>
      </p:pic>
      <p:pic>
        <p:nvPicPr>
          <p:cNvPr id="313" name="Google Shape;313;p55"/>
          <p:cNvPicPr preferRelativeResize="0"/>
          <p:nvPr/>
        </p:nvPicPr>
        <p:blipFill rotWithShape="1">
          <a:blip r:embed="rId4">
            <a:alphaModFix/>
          </a:blip>
          <a:srcRect t="15504"/>
          <a:stretch/>
        </p:blipFill>
        <p:spPr>
          <a:xfrm>
            <a:off x="4365900" y="2007000"/>
            <a:ext cx="7826101" cy="4084832"/>
          </a:xfrm>
          <a:prstGeom prst="rect">
            <a:avLst/>
          </a:prstGeom>
          <a:noFill/>
          <a:ln>
            <a:noFill/>
          </a:ln>
        </p:spPr>
      </p:pic>
    </p:spTree>
    <p:extLst>
      <p:ext uri="{BB962C8B-B14F-4D97-AF65-F5344CB8AC3E}">
        <p14:creationId xmlns:p14="http://schemas.microsoft.com/office/powerpoint/2010/main" val="52429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6"/>
          <p:cNvSpPr txBox="1">
            <a:spLocks noGrp="1"/>
          </p:cNvSpPr>
          <p:nvPr>
            <p:ph type="body" idx="1"/>
          </p:nvPr>
        </p:nvSpPr>
        <p:spPr>
          <a:xfrm>
            <a:off x="415600" y="599600"/>
            <a:ext cx="11360800" cy="54924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19" name="Google Shape;319;p56"/>
          <p:cNvPicPr preferRelativeResize="0"/>
          <p:nvPr/>
        </p:nvPicPr>
        <p:blipFill>
          <a:blip r:embed="rId3">
            <a:alphaModFix/>
          </a:blip>
          <a:stretch>
            <a:fillRect/>
          </a:stretch>
        </p:blipFill>
        <p:spPr>
          <a:xfrm>
            <a:off x="299767" y="2560351"/>
            <a:ext cx="3972400" cy="2507765"/>
          </a:xfrm>
          <a:prstGeom prst="rect">
            <a:avLst/>
          </a:prstGeom>
          <a:noFill/>
          <a:ln>
            <a:noFill/>
          </a:ln>
        </p:spPr>
      </p:pic>
      <p:pic>
        <p:nvPicPr>
          <p:cNvPr id="320" name="Google Shape;320;p56"/>
          <p:cNvPicPr preferRelativeResize="0"/>
          <p:nvPr/>
        </p:nvPicPr>
        <p:blipFill>
          <a:blip r:embed="rId4">
            <a:alphaModFix/>
          </a:blip>
          <a:stretch>
            <a:fillRect/>
          </a:stretch>
        </p:blipFill>
        <p:spPr>
          <a:xfrm>
            <a:off x="4347134" y="103067"/>
            <a:ext cx="7844865" cy="6651864"/>
          </a:xfrm>
          <a:prstGeom prst="rect">
            <a:avLst/>
          </a:prstGeom>
          <a:noFill/>
          <a:ln>
            <a:noFill/>
          </a:ln>
        </p:spPr>
      </p:pic>
    </p:spTree>
    <p:extLst>
      <p:ext uri="{BB962C8B-B14F-4D97-AF65-F5344CB8AC3E}">
        <p14:creationId xmlns:p14="http://schemas.microsoft.com/office/powerpoint/2010/main" val="33272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1000"/>
                                        <p:tgtEl>
                                          <p:spTgt spid="3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7"/>
          <p:cNvSpPr txBox="1">
            <a:spLocks noGrp="1"/>
          </p:cNvSpPr>
          <p:nvPr>
            <p:ph type="body" idx="1"/>
          </p:nvPr>
        </p:nvSpPr>
        <p:spPr>
          <a:xfrm>
            <a:off x="415600" y="599600"/>
            <a:ext cx="11360800" cy="54924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26" name="Google Shape;326;p57"/>
          <p:cNvPicPr preferRelativeResize="0"/>
          <p:nvPr/>
        </p:nvPicPr>
        <p:blipFill>
          <a:blip r:embed="rId3">
            <a:alphaModFix/>
          </a:blip>
          <a:stretch>
            <a:fillRect/>
          </a:stretch>
        </p:blipFill>
        <p:spPr>
          <a:xfrm>
            <a:off x="299767" y="2560351"/>
            <a:ext cx="3972400" cy="2507765"/>
          </a:xfrm>
          <a:prstGeom prst="rect">
            <a:avLst/>
          </a:prstGeom>
          <a:noFill/>
          <a:ln>
            <a:noFill/>
          </a:ln>
        </p:spPr>
      </p:pic>
      <p:pic>
        <p:nvPicPr>
          <p:cNvPr id="327" name="Google Shape;327;p57"/>
          <p:cNvPicPr preferRelativeResize="0"/>
          <p:nvPr/>
        </p:nvPicPr>
        <p:blipFill>
          <a:blip r:embed="rId4">
            <a:alphaModFix/>
          </a:blip>
          <a:stretch>
            <a:fillRect/>
          </a:stretch>
        </p:blipFill>
        <p:spPr>
          <a:xfrm>
            <a:off x="4515767" y="682800"/>
            <a:ext cx="7551300" cy="5492400"/>
          </a:xfrm>
          <a:prstGeom prst="rect">
            <a:avLst/>
          </a:prstGeom>
          <a:noFill/>
          <a:ln>
            <a:noFill/>
          </a:ln>
        </p:spPr>
      </p:pic>
    </p:spTree>
    <p:extLst>
      <p:ext uri="{BB962C8B-B14F-4D97-AF65-F5344CB8AC3E}">
        <p14:creationId xmlns:p14="http://schemas.microsoft.com/office/powerpoint/2010/main" val="419942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1000"/>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8"/>
          <p:cNvSpPr txBox="1">
            <a:spLocks noGrp="1"/>
          </p:cNvSpPr>
          <p:nvPr>
            <p:ph type="body" idx="1"/>
          </p:nvPr>
        </p:nvSpPr>
        <p:spPr>
          <a:xfrm>
            <a:off x="415600" y="599600"/>
            <a:ext cx="11360800" cy="54924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b="1">
                <a:solidFill>
                  <a:srgbClr val="000000"/>
                </a:solidFill>
              </a:rPr>
              <a:t>(b) Solubility Test</a:t>
            </a:r>
            <a:endParaRPr/>
          </a:p>
        </p:txBody>
      </p:sp>
      <p:pic>
        <p:nvPicPr>
          <p:cNvPr id="333" name="Google Shape;333;p58"/>
          <p:cNvPicPr preferRelativeResize="0"/>
          <p:nvPr/>
        </p:nvPicPr>
        <p:blipFill>
          <a:blip r:embed="rId3">
            <a:alphaModFix/>
          </a:blip>
          <a:stretch>
            <a:fillRect/>
          </a:stretch>
        </p:blipFill>
        <p:spPr>
          <a:xfrm>
            <a:off x="299767" y="2560351"/>
            <a:ext cx="3972400" cy="2507765"/>
          </a:xfrm>
          <a:prstGeom prst="rect">
            <a:avLst/>
          </a:prstGeom>
          <a:noFill/>
          <a:ln>
            <a:noFill/>
          </a:ln>
        </p:spPr>
      </p:pic>
      <p:pic>
        <p:nvPicPr>
          <p:cNvPr id="334" name="Google Shape;334;p58"/>
          <p:cNvPicPr preferRelativeResize="0"/>
          <p:nvPr/>
        </p:nvPicPr>
        <p:blipFill>
          <a:blip r:embed="rId4">
            <a:alphaModFix/>
          </a:blip>
          <a:stretch>
            <a:fillRect/>
          </a:stretch>
        </p:blipFill>
        <p:spPr>
          <a:xfrm>
            <a:off x="4347134" y="468434"/>
            <a:ext cx="7719935" cy="6202199"/>
          </a:xfrm>
          <a:prstGeom prst="rect">
            <a:avLst/>
          </a:prstGeom>
          <a:noFill/>
          <a:ln>
            <a:noFill/>
          </a:ln>
        </p:spPr>
      </p:pic>
    </p:spTree>
    <p:extLst>
      <p:ext uri="{BB962C8B-B14F-4D97-AF65-F5344CB8AC3E}">
        <p14:creationId xmlns:p14="http://schemas.microsoft.com/office/powerpoint/2010/main" val="87081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1000"/>
                                        <p:tgtEl>
                                          <p:spTgt spid="33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9"/>
          <p:cNvSpPr txBox="1">
            <a:spLocks noGrp="1"/>
          </p:cNvSpPr>
          <p:nvPr>
            <p:ph type="body" idx="1"/>
          </p:nvPr>
        </p:nvSpPr>
        <p:spPr>
          <a:xfrm>
            <a:off x="415600" y="599600"/>
            <a:ext cx="11360800" cy="54924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b="1">
                <a:solidFill>
                  <a:srgbClr val="000000"/>
                </a:solidFill>
              </a:rPr>
              <a:t>(c) Elemental Analysis</a:t>
            </a:r>
            <a:endParaRPr/>
          </a:p>
        </p:txBody>
      </p:sp>
      <p:pic>
        <p:nvPicPr>
          <p:cNvPr id="340" name="Google Shape;340;p59"/>
          <p:cNvPicPr preferRelativeResize="0"/>
          <p:nvPr/>
        </p:nvPicPr>
        <p:blipFill>
          <a:blip r:embed="rId3">
            <a:alphaModFix/>
          </a:blip>
          <a:stretch>
            <a:fillRect/>
          </a:stretch>
        </p:blipFill>
        <p:spPr>
          <a:xfrm>
            <a:off x="299767" y="2560351"/>
            <a:ext cx="3972400" cy="2507765"/>
          </a:xfrm>
          <a:prstGeom prst="rect">
            <a:avLst/>
          </a:prstGeom>
          <a:noFill/>
          <a:ln>
            <a:noFill/>
          </a:ln>
        </p:spPr>
      </p:pic>
      <p:pic>
        <p:nvPicPr>
          <p:cNvPr id="341" name="Google Shape;341;p59"/>
          <p:cNvPicPr preferRelativeResize="0"/>
          <p:nvPr/>
        </p:nvPicPr>
        <p:blipFill>
          <a:blip r:embed="rId4">
            <a:alphaModFix/>
          </a:blip>
          <a:stretch>
            <a:fillRect/>
          </a:stretch>
        </p:blipFill>
        <p:spPr>
          <a:xfrm>
            <a:off x="4422100" y="1"/>
            <a:ext cx="7663733" cy="6689364"/>
          </a:xfrm>
          <a:prstGeom prst="rect">
            <a:avLst/>
          </a:prstGeom>
          <a:noFill/>
          <a:ln>
            <a:noFill/>
          </a:ln>
        </p:spPr>
      </p:pic>
    </p:spTree>
    <p:extLst>
      <p:ext uri="{BB962C8B-B14F-4D97-AF65-F5344CB8AC3E}">
        <p14:creationId xmlns:p14="http://schemas.microsoft.com/office/powerpoint/2010/main" val="254409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 calcmode="lin" valueType="num">
                                      <p:cBhvr additive="base">
                                        <p:cTn id="7" dur="1000"/>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60"/>
          <p:cNvSpPr txBox="1">
            <a:spLocks noGrp="1"/>
          </p:cNvSpPr>
          <p:nvPr>
            <p:ph type="body" idx="1"/>
          </p:nvPr>
        </p:nvSpPr>
        <p:spPr>
          <a:xfrm>
            <a:off x="415600" y="599600"/>
            <a:ext cx="11360800" cy="5492400"/>
          </a:xfrm>
          <a:prstGeom prst="rect">
            <a:avLst/>
          </a:prstGeom>
        </p:spPr>
        <p:txBody>
          <a:bodyPr spcFirstLastPara="1" vert="horz" wrap="square" lIns="121900" tIns="121900" rIns="121900" bIns="121900" rtlCol="0" anchor="t" anchorCtr="0">
            <a:noAutofit/>
          </a:bodyPr>
          <a:lstStyle/>
          <a:p>
            <a:pPr marL="0" indent="0">
              <a:lnSpc>
                <a:spcPct val="100000"/>
              </a:lnSpc>
              <a:buNone/>
            </a:pPr>
            <a:r>
              <a:rPr lang="en" b="1">
                <a:solidFill>
                  <a:srgbClr val="000000"/>
                </a:solidFill>
              </a:rPr>
              <a:t>(d) Determination of the class of the</a:t>
            </a:r>
            <a:endParaRPr b="1">
              <a:solidFill>
                <a:srgbClr val="000000"/>
              </a:solidFill>
            </a:endParaRPr>
          </a:p>
          <a:p>
            <a:pPr marL="0" indent="0">
              <a:lnSpc>
                <a:spcPct val="100000"/>
              </a:lnSpc>
              <a:buNone/>
            </a:pPr>
            <a:r>
              <a:rPr lang="en" b="1">
                <a:solidFill>
                  <a:srgbClr val="000000"/>
                </a:solidFill>
              </a:rPr>
              <a:t>      Compound under C,H,[O],N </a:t>
            </a:r>
            <a:endParaRPr/>
          </a:p>
        </p:txBody>
      </p:sp>
      <p:pic>
        <p:nvPicPr>
          <p:cNvPr id="347" name="Google Shape;347;p60"/>
          <p:cNvPicPr preferRelativeResize="0"/>
          <p:nvPr/>
        </p:nvPicPr>
        <p:blipFill>
          <a:blip r:embed="rId3">
            <a:alphaModFix/>
          </a:blip>
          <a:stretch>
            <a:fillRect/>
          </a:stretch>
        </p:blipFill>
        <p:spPr>
          <a:xfrm>
            <a:off x="299767" y="2560351"/>
            <a:ext cx="3972400" cy="2507765"/>
          </a:xfrm>
          <a:prstGeom prst="rect">
            <a:avLst/>
          </a:prstGeom>
          <a:noFill/>
          <a:ln>
            <a:noFill/>
          </a:ln>
        </p:spPr>
      </p:pic>
      <p:pic>
        <p:nvPicPr>
          <p:cNvPr id="348" name="Google Shape;348;p60"/>
          <p:cNvPicPr preferRelativeResize="0"/>
          <p:nvPr/>
        </p:nvPicPr>
        <p:blipFill>
          <a:blip r:embed="rId4">
            <a:alphaModFix/>
          </a:blip>
          <a:stretch>
            <a:fillRect/>
          </a:stretch>
        </p:blipFill>
        <p:spPr>
          <a:xfrm>
            <a:off x="4347133" y="1582267"/>
            <a:ext cx="7663736" cy="4780268"/>
          </a:xfrm>
          <a:prstGeom prst="rect">
            <a:avLst/>
          </a:prstGeom>
          <a:noFill/>
          <a:ln>
            <a:noFill/>
          </a:ln>
        </p:spPr>
      </p:pic>
      <p:sp>
        <p:nvSpPr>
          <p:cNvPr id="349" name="Google Shape;349;p60"/>
          <p:cNvSpPr txBox="1"/>
          <p:nvPr/>
        </p:nvSpPr>
        <p:spPr>
          <a:xfrm>
            <a:off x="6096000" y="292433"/>
            <a:ext cx="5790000" cy="599600"/>
          </a:xfrm>
          <a:prstGeom prst="rect">
            <a:avLst/>
          </a:prstGeom>
          <a:noFill/>
          <a:ln>
            <a:noFill/>
          </a:ln>
        </p:spPr>
        <p:txBody>
          <a:bodyPr spcFirstLastPara="1" wrap="square" lIns="121900" tIns="121900" rIns="121900" bIns="121900" anchor="t" anchorCtr="0">
            <a:noAutofit/>
          </a:bodyPr>
          <a:lstStyle/>
          <a:p>
            <a:r>
              <a:rPr lang="en" sz="2400" u="sng">
                <a:solidFill>
                  <a:schemeClr val="hlink"/>
                </a:solidFill>
                <a:hlinkClick r:id="rId5"/>
              </a:rPr>
              <a:t>https://www.youtube.com/watch?v=FUo428guKt0</a:t>
            </a:r>
            <a:r>
              <a:rPr lang="en" sz="2400"/>
              <a:t> </a:t>
            </a:r>
            <a:endParaRPr sz="2400"/>
          </a:p>
        </p:txBody>
      </p:sp>
    </p:spTree>
    <p:extLst>
      <p:ext uri="{BB962C8B-B14F-4D97-AF65-F5344CB8AC3E}">
        <p14:creationId xmlns:p14="http://schemas.microsoft.com/office/powerpoint/2010/main" val="30358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 calcmode="lin" valueType="num">
                                      <p:cBhvr additive="base">
                                        <p:cTn id="7" dur="100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61"/>
          <p:cNvPicPr preferRelativeResize="0"/>
          <p:nvPr/>
        </p:nvPicPr>
        <p:blipFill>
          <a:blip r:embed="rId3">
            <a:alphaModFix/>
          </a:blip>
          <a:stretch>
            <a:fillRect/>
          </a:stretch>
        </p:blipFill>
        <p:spPr>
          <a:xfrm>
            <a:off x="231367" y="2175118"/>
            <a:ext cx="3972400" cy="2507765"/>
          </a:xfrm>
          <a:prstGeom prst="rect">
            <a:avLst/>
          </a:prstGeom>
          <a:noFill/>
          <a:ln>
            <a:noFill/>
          </a:ln>
        </p:spPr>
      </p:pic>
      <p:pic>
        <p:nvPicPr>
          <p:cNvPr id="355" name="Google Shape;355;p61"/>
          <p:cNvPicPr preferRelativeResize="0"/>
          <p:nvPr/>
        </p:nvPicPr>
        <p:blipFill>
          <a:blip r:embed="rId4">
            <a:alphaModFix/>
          </a:blip>
          <a:stretch>
            <a:fillRect/>
          </a:stretch>
        </p:blipFill>
        <p:spPr>
          <a:xfrm>
            <a:off x="4364300" y="131167"/>
            <a:ext cx="7641136" cy="6595664"/>
          </a:xfrm>
          <a:prstGeom prst="rect">
            <a:avLst/>
          </a:prstGeom>
          <a:noFill/>
          <a:ln>
            <a:noFill/>
          </a:ln>
        </p:spPr>
      </p:pic>
      <p:sp>
        <p:nvSpPr>
          <p:cNvPr id="356" name="Google Shape;356;p61"/>
          <p:cNvSpPr txBox="1"/>
          <p:nvPr/>
        </p:nvSpPr>
        <p:spPr>
          <a:xfrm>
            <a:off x="299767" y="571867"/>
            <a:ext cx="3835600" cy="789600"/>
          </a:xfrm>
          <a:prstGeom prst="rect">
            <a:avLst/>
          </a:prstGeom>
          <a:noFill/>
          <a:ln>
            <a:noFill/>
          </a:ln>
        </p:spPr>
        <p:txBody>
          <a:bodyPr spcFirstLastPara="1" wrap="square" lIns="121900" tIns="121900" rIns="121900" bIns="121900" anchor="t" anchorCtr="0">
            <a:noAutofit/>
          </a:bodyPr>
          <a:lstStyle/>
          <a:p>
            <a:r>
              <a:rPr lang="en" sz="2400" u="sng">
                <a:solidFill>
                  <a:schemeClr val="hlink"/>
                </a:solidFill>
                <a:hlinkClick r:id="rId5"/>
              </a:rPr>
              <a:t>https://www.youtube.com/watch?v=7vKQuWWgULw</a:t>
            </a:r>
            <a:r>
              <a:rPr lang="en" sz="2400"/>
              <a:t> </a:t>
            </a:r>
            <a:endParaRPr sz="2400"/>
          </a:p>
        </p:txBody>
      </p:sp>
    </p:spTree>
    <p:extLst>
      <p:ext uri="{BB962C8B-B14F-4D97-AF65-F5344CB8AC3E}">
        <p14:creationId xmlns:p14="http://schemas.microsoft.com/office/powerpoint/2010/main" val="192185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 calcmode="lin" valueType="num">
                                      <p:cBhvr additive="base">
                                        <p:cTn id="7" dur="1000"/>
                                        <p:tgtEl>
                                          <p:spTgt spid="35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62"/>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endParaRPr/>
          </a:p>
        </p:txBody>
      </p:sp>
      <p:sp>
        <p:nvSpPr>
          <p:cNvPr id="362" name="Google Shape;362;p62"/>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63" name="Google Shape;363;p62"/>
          <p:cNvPicPr preferRelativeResize="0"/>
          <p:nvPr/>
        </p:nvPicPr>
        <p:blipFill>
          <a:blip r:embed="rId3">
            <a:alphaModFix/>
          </a:blip>
          <a:stretch>
            <a:fillRect/>
          </a:stretch>
        </p:blipFill>
        <p:spPr>
          <a:xfrm>
            <a:off x="0" y="392667"/>
            <a:ext cx="12192000" cy="3149600"/>
          </a:xfrm>
          <a:prstGeom prst="rect">
            <a:avLst/>
          </a:prstGeom>
          <a:noFill/>
          <a:ln>
            <a:noFill/>
          </a:ln>
        </p:spPr>
      </p:pic>
      <p:pic>
        <p:nvPicPr>
          <p:cNvPr id="364" name="Google Shape;364;p62"/>
          <p:cNvPicPr preferRelativeResize="0"/>
          <p:nvPr/>
        </p:nvPicPr>
        <p:blipFill rotWithShape="1">
          <a:blip r:embed="rId4">
            <a:alphaModFix/>
          </a:blip>
          <a:srcRect t="21228"/>
          <a:stretch/>
        </p:blipFill>
        <p:spPr>
          <a:xfrm>
            <a:off x="1" y="3822500"/>
            <a:ext cx="12192004" cy="2930733"/>
          </a:xfrm>
          <a:prstGeom prst="rect">
            <a:avLst/>
          </a:prstGeom>
          <a:noFill/>
          <a:ln>
            <a:noFill/>
          </a:ln>
        </p:spPr>
      </p:pic>
    </p:spTree>
    <p:extLst>
      <p:ext uri="{BB962C8B-B14F-4D97-AF65-F5344CB8AC3E}">
        <p14:creationId xmlns:p14="http://schemas.microsoft.com/office/powerpoint/2010/main" val="901852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7"/>
          <p:cNvSpPr txBox="1">
            <a:spLocks noGrp="1"/>
          </p:cNvSpPr>
          <p:nvPr>
            <p:ph type="title"/>
          </p:nvPr>
        </p:nvSpPr>
        <p:spPr>
          <a:xfrm>
            <a:off x="653667" y="701800"/>
            <a:ext cx="5717200" cy="5454400"/>
          </a:xfrm>
          <a:prstGeom prst="rect">
            <a:avLst/>
          </a:prstGeom>
        </p:spPr>
        <p:txBody>
          <a:bodyPr spcFirstLastPara="1" vert="horz" wrap="square" lIns="121900" tIns="121900" rIns="121900" bIns="121900" rtlCol="0" anchor="ctr" anchorCtr="0">
            <a:noAutofit/>
          </a:bodyPr>
          <a:lstStyle/>
          <a:p>
            <a:r>
              <a:rPr lang="en" sz="6133" b="1"/>
              <a:t>Important Laboratory Safety Rules</a:t>
            </a:r>
            <a:endParaRPr sz="6133"/>
          </a:p>
        </p:txBody>
      </p:sp>
      <p:pic>
        <p:nvPicPr>
          <p:cNvPr id="119" name="Google Shape;119;p27"/>
          <p:cNvPicPr preferRelativeResize="0"/>
          <p:nvPr/>
        </p:nvPicPr>
        <p:blipFill>
          <a:blip r:embed="rId3">
            <a:alphaModFix/>
          </a:blip>
          <a:stretch>
            <a:fillRect/>
          </a:stretch>
        </p:blipFill>
        <p:spPr>
          <a:xfrm>
            <a:off x="6452167" y="603835"/>
            <a:ext cx="5527197" cy="5650335"/>
          </a:xfrm>
          <a:prstGeom prst="rect">
            <a:avLst/>
          </a:prstGeom>
          <a:noFill/>
          <a:ln>
            <a:noFill/>
          </a:ln>
        </p:spPr>
      </p:pic>
    </p:spTree>
    <p:extLst>
      <p:ext uri="{BB962C8B-B14F-4D97-AF65-F5344CB8AC3E}">
        <p14:creationId xmlns:p14="http://schemas.microsoft.com/office/powerpoint/2010/main" val="4027239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6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a:t>E] CONCLUSION</a:t>
            </a:r>
            <a:endParaRPr b="1"/>
          </a:p>
        </p:txBody>
      </p:sp>
      <p:sp>
        <p:nvSpPr>
          <p:cNvPr id="370" name="Google Shape;370;p63"/>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71" name="Google Shape;371;p63"/>
          <p:cNvPicPr preferRelativeResize="0"/>
          <p:nvPr/>
        </p:nvPicPr>
        <p:blipFill rotWithShape="1">
          <a:blip r:embed="rId3">
            <a:alphaModFix/>
          </a:blip>
          <a:srcRect t="18314"/>
          <a:stretch/>
        </p:blipFill>
        <p:spPr>
          <a:xfrm>
            <a:off x="131167" y="1536633"/>
            <a:ext cx="11917168" cy="4965368"/>
          </a:xfrm>
          <a:prstGeom prst="rect">
            <a:avLst/>
          </a:prstGeom>
          <a:noFill/>
          <a:ln>
            <a:noFill/>
          </a:ln>
        </p:spPr>
      </p:pic>
    </p:spTree>
    <p:extLst>
      <p:ext uri="{BB962C8B-B14F-4D97-AF65-F5344CB8AC3E}">
        <p14:creationId xmlns:p14="http://schemas.microsoft.com/office/powerpoint/2010/main" val="2220290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64"/>
          <p:cNvSpPr txBox="1">
            <a:spLocks noGrp="1"/>
          </p:cNvSpPr>
          <p:nvPr>
            <p:ph type="title"/>
          </p:nvPr>
        </p:nvSpPr>
        <p:spPr>
          <a:xfrm>
            <a:off x="415600" y="338667"/>
            <a:ext cx="11360800" cy="763600"/>
          </a:xfrm>
          <a:prstGeom prst="rect">
            <a:avLst/>
          </a:prstGeom>
        </p:spPr>
        <p:txBody>
          <a:bodyPr spcFirstLastPara="1" vert="horz" wrap="square" lIns="121900" tIns="121900" rIns="121900" bIns="121900" rtlCol="0" anchor="t" anchorCtr="0">
            <a:noAutofit/>
          </a:bodyPr>
          <a:lstStyle/>
          <a:p>
            <a:r>
              <a:rPr lang="en"/>
              <a:t>INDEX OF ORGANIC MIXTURE in Rough Journal</a:t>
            </a:r>
            <a:endParaRPr/>
          </a:p>
        </p:txBody>
      </p:sp>
      <p:graphicFrame>
        <p:nvGraphicFramePr>
          <p:cNvPr id="377" name="Google Shape;377;p64"/>
          <p:cNvGraphicFramePr/>
          <p:nvPr/>
        </p:nvGraphicFramePr>
        <p:xfrm>
          <a:off x="709567" y="1872900"/>
          <a:ext cx="4000000" cy="4000000"/>
        </p:xfrm>
        <a:graphic>
          <a:graphicData uri="http://schemas.openxmlformats.org/drawingml/2006/table">
            <a:tbl>
              <a:tblPr>
                <a:noFill/>
              </a:tblPr>
              <a:tblGrid>
                <a:gridCol w="924967"/>
                <a:gridCol w="5237600"/>
                <a:gridCol w="1595500"/>
                <a:gridCol w="1522333"/>
                <a:gridCol w="893867"/>
              </a:tblGrid>
              <a:tr h="633800">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Sr. No</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Experiment</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Date</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Page Number</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Sign</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r>
              <a:tr h="609560">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en" sz="2400"/>
                        <a:t>Acid (Benzoic Acid) + Neutral</a:t>
                      </a:r>
                      <a:endParaRPr sz="2400"/>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r>
                        <a:rPr lang="en" sz="1600">
                          <a:latin typeface="Times New Roman"/>
                          <a:ea typeface="Times New Roman"/>
                          <a:cs typeface="Times New Roman"/>
                          <a:sym typeface="Times New Roman"/>
                        </a:rPr>
                        <a:t>7 - 9 - 2020 </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r>
                        <a:rPr lang="en" sz="1600">
                          <a:latin typeface="Times New Roman"/>
                          <a:ea typeface="Times New Roman"/>
                          <a:cs typeface="Times New Roman"/>
                          <a:sym typeface="Times New Roman"/>
                        </a:rPr>
                        <a:t> 51</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r>
              <a:tr h="609560">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en" sz="2400"/>
                        <a:t>Phenol + Neutral (Acetanilide)</a:t>
                      </a:r>
                      <a:endParaRPr sz="2400"/>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14 - 9 - 2020</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ctr" rtl="0">
                        <a:lnSpc>
                          <a:spcPct val="115000"/>
                        </a:lnSpc>
                        <a:spcBef>
                          <a:spcPts val="300"/>
                        </a:spcBef>
                        <a:spcAft>
                          <a:spcPts val="300"/>
                        </a:spcAft>
                        <a:buNone/>
                      </a:pP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r>
            </a:tbl>
          </a:graphicData>
        </a:graphic>
      </p:graphicFrame>
      <p:sp>
        <p:nvSpPr>
          <p:cNvPr id="378" name="Google Shape;378;p64"/>
          <p:cNvSpPr txBox="1"/>
          <p:nvPr/>
        </p:nvSpPr>
        <p:spPr>
          <a:xfrm>
            <a:off x="3775867" y="1170584"/>
            <a:ext cx="3404000" cy="634000"/>
          </a:xfrm>
          <a:prstGeom prst="rect">
            <a:avLst/>
          </a:prstGeom>
          <a:noFill/>
          <a:ln>
            <a:noFill/>
          </a:ln>
        </p:spPr>
        <p:txBody>
          <a:bodyPr spcFirstLastPara="1" wrap="square" lIns="121900" tIns="121900" rIns="121900" bIns="121900" anchor="t" anchorCtr="0">
            <a:noAutofit/>
          </a:bodyPr>
          <a:lstStyle/>
          <a:p>
            <a:pPr algn="ctr"/>
            <a:r>
              <a:rPr lang="en" sz="2400" b="1">
                <a:latin typeface="Proxima Nova"/>
                <a:ea typeface="Proxima Nova"/>
                <a:cs typeface="Proxima Nova"/>
                <a:sym typeface="Proxima Nova"/>
              </a:rPr>
              <a:t>6 Units - Organic Mixture</a:t>
            </a:r>
            <a:endParaRPr sz="2400" b="1">
              <a:latin typeface="Proxima Nova"/>
              <a:ea typeface="Proxima Nova"/>
              <a:cs typeface="Proxima Nova"/>
              <a:sym typeface="Proxima Nova"/>
            </a:endParaRPr>
          </a:p>
        </p:txBody>
      </p:sp>
      <p:sp>
        <p:nvSpPr>
          <p:cNvPr id="379" name="Google Shape;379;p64"/>
          <p:cNvSpPr txBox="1"/>
          <p:nvPr/>
        </p:nvSpPr>
        <p:spPr>
          <a:xfrm>
            <a:off x="3818700" y="3926195"/>
            <a:ext cx="3404000" cy="473600"/>
          </a:xfrm>
          <a:prstGeom prst="rect">
            <a:avLst/>
          </a:prstGeom>
          <a:noFill/>
          <a:ln>
            <a:noFill/>
          </a:ln>
        </p:spPr>
        <p:txBody>
          <a:bodyPr spcFirstLastPara="1" wrap="square" lIns="121900" tIns="121900" rIns="121900" bIns="121900" anchor="t" anchorCtr="0">
            <a:noAutofit/>
          </a:bodyPr>
          <a:lstStyle/>
          <a:p>
            <a:pPr algn="ctr"/>
            <a:r>
              <a:rPr lang="en" sz="2400" b="1">
                <a:latin typeface="Proxima Nova"/>
                <a:ea typeface="Proxima Nova"/>
                <a:cs typeface="Proxima Nova"/>
                <a:sym typeface="Proxima Nova"/>
              </a:rPr>
              <a:t>3 Units - Organic Mixture</a:t>
            </a:r>
            <a:endParaRPr sz="2400" b="1">
              <a:latin typeface="Proxima Nova"/>
              <a:ea typeface="Proxima Nova"/>
              <a:cs typeface="Proxima Nova"/>
              <a:sym typeface="Proxima Nova"/>
            </a:endParaRPr>
          </a:p>
        </p:txBody>
      </p:sp>
      <p:graphicFrame>
        <p:nvGraphicFramePr>
          <p:cNvPr id="380" name="Google Shape;380;p64"/>
          <p:cNvGraphicFramePr/>
          <p:nvPr/>
        </p:nvGraphicFramePr>
        <p:xfrm>
          <a:off x="709567" y="4399800"/>
          <a:ext cx="4000000" cy="4000000"/>
        </p:xfrm>
        <a:graphic>
          <a:graphicData uri="http://schemas.openxmlformats.org/drawingml/2006/table">
            <a:tbl>
              <a:tblPr>
                <a:noFill/>
              </a:tblPr>
              <a:tblGrid>
                <a:gridCol w="924967"/>
                <a:gridCol w="5237600"/>
                <a:gridCol w="1595500"/>
                <a:gridCol w="1522333"/>
                <a:gridCol w="893867"/>
              </a:tblGrid>
              <a:tr h="633800">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Sr. No</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Experiment</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Date</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Page Number</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Sign</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r>
              <a:tr h="609560">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en" sz="2400"/>
                        <a:t>Acid + Neutral</a:t>
                      </a:r>
                      <a:endParaRPr sz="2400"/>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r>
                        <a:rPr lang="en" sz="1600">
                          <a:latin typeface="Times New Roman"/>
                          <a:ea typeface="Times New Roman"/>
                          <a:cs typeface="Times New Roman"/>
                          <a:sym typeface="Times New Roman"/>
                        </a:rPr>
                        <a:t>7 - 9 - 2020 </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r>
                        <a:rPr lang="en" sz="1600">
                          <a:latin typeface="Times New Roman"/>
                          <a:ea typeface="Times New Roman"/>
                          <a:cs typeface="Times New Roman"/>
                          <a:sym typeface="Times New Roman"/>
                        </a:rPr>
                        <a:t> 51</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r>
              <a:tr h="609560">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2</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en" sz="2400"/>
                        <a:t>Phenol + Neutral </a:t>
                      </a:r>
                      <a:endParaRPr sz="2400"/>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14 - 9 - 2020</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ctr" rtl="0">
                        <a:lnSpc>
                          <a:spcPct val="115000"/>
                        </a:lnSpc>
                        <a:spcBef>
                          <a:spcPts val="300"/>
                        </a:spcBef>
                        <a:spcAft>
                          <a:spcPts val="300"/>
                        </a:spcAft>
                        <a:buNone/>
                      </a:pP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3607261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endParaRPr/>
          </a:p>
        </p:txBody>
      </p:sp>
      <p:sp>
        <p:nvSpPr>
          <p:cNvPr id="386" name="Google Shape;386;p65"/>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87" name="Google Shape;387;p65"/>
          <p:cNvPicPr preferRelativeResize="0"/>
          <p:nvPr/>
        </p:nvPicPr>
        <p:blipFill>
          <a:blip r:embed="rId3">
            <a:alphaModFix/>
          </a:blip>
          <a:stretch>
            <a:fillRect/>
          </a:stretch>
        </p:blipFill>
        <p:spPr>
          <a:xfrm>
            <a:off x="547119" y="0"/>
            <a:ext cx="5299368" cy="6858005"/>
          </a:xfrm>
          <a:prstGeom prst="rect">
            <a:avLst/>
          </a:prstGeom>
          <a:noFill/>
          <a:ln>
            <a:noFill/>
          </a:ln>
        </p:spPr>
      </p:pic>
      <p:pic>
        <p:nvPicPr>
          <p:cNvPr id="388" name="Google Shape;388;p65"/>
          <p:cNvPicPr preferRelativeResize="0"/>
          <p:nvPr/>
        </p:nvPicPr>
        <p:blipFill>
          <a:blip r:embed="rId4">
            <a:alphaModFix/>
          </a:blip>
          <a:stretch>
            <a:fillRect/>
          </a:stretch>
        </p:blipFill>
        <p:spPr>
          <a:xfrm>
            <a:off x="6275219" y="0"/>
            <a:ext cx="5299368" cy="6858005"/>
          </a:xfrm>
          <a:prstGeom prst="rect">
            <a:avLst/>
          </a:prstGeom>
          <a:noFill/>
          <a:ln>
            <a:noFill/>
          </a:ln>
        </p:spPr>
      </p:pic>
    </p:spTree>
    <p:extLst>
      <p:ext uri="{BB962C8B-B14F-4D97-AF65-F5344CB8AC3E}">
        <p14:creationId xmlns:p14="http://schemas.microsoft.com/office/powerpoint/2010/main" val="2210773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66"/>
          <p:cNvSpPr txBox="1">
            <a:spLocks noGrp="1"/>
          </p:cNvSpPr>
          <p:nvPr>
            <p:ph type="title"/>
          </p:nvPr>
        </p:nvSpPr>
        <p:spPr>
          <a:prstGeom prst="rect">
            <a:avLst/>
          </a:prstGeom>
          <a:solidFill>
            <a:schemeClr val="lt2"/>
          </a:solidFill>
        </p:spPr>
        <p:txBody>
          <a:bodyPr spcFirstLastPara="1" vert="horz" wrap="square" lIns="121900" tIns="121900" rIns="121900" bIns="121900" rtlCol="0" anchor="t" anchorCtr="0">
            <a:noAutofit/>
          </a:bodyPr>
          <a:lstStyle/>
          <a:p>
            <a:pPr algn="just"/>
            <a:r>
              <a:rPr lang="en" sz="2800" b="1">
                <a:solidFill>
                  <a:srgbClr val="000000"/>
                </a:solidFill>
                <a:latin typeface="Times New Roman"/>
                <a:ea typeface="Times New Roman"/>
                <a:cs typeface="Times New Roman"/>
                <a:sym typeface="Times New Roman"/>
              </a:rPr>
              <a:t>Inorganic Preparation - Potassium diaquo bis (oxalato) cuprate (II) </a:t>
            </a:r>
            <a:endParaRPr sz="4933" b="1">
              <a:solidFill>
                <a:srgbClr val="000000"/>
              </a:solidFill>
            </a:endParaRPr>
          </a:p>
        </p:txBody>
      </p:sp>
      <p:sp>
        <p:nvSpPr>
          <p:cNvPr id="394" name="Google Shape;394;p66"/>
          <p:cNvSpPr txBox="1">
            <a:spLocks noGrp="1"/>
          </p:cNvSpPr>
          <p:nvPr>
            <p:ph type="body" idx="1"/>
          </p:nvPr>
        </p:nvSpPr>
        <p:spPr>
          <a:xfrm>
            <a:off x="415600" y="1536633"/>
            <a:ext cx="6036800" cy="4555200"/>
          </a:xfrm>
          <a:prstGeom prst="rect">
            <a:avLst/>
          </a:prstGeom>
        </p:spPr>
        <p:txBody>
          <a:bodyPr spcFirstLastPara="1" vert="horz" wrap="square" lIns="121900" tIns="121900" rIns="121900" bIns="121900" rtlCol="0" anchor="t" anchorCtr="0">
            <a:noAutofit/>
          </a:bodyPr>
          <a:lstStyle/>
          <a:p>
            <a:pPr>
              <a:buClr>
                <a:srgbClr val="000000"/>
              </a:buClr>
            </a:pPr>
            <a:r>
              <a:rPr lang="en">
                <a:solidFill>
                  <a:srgbClr val="000000"/>
                </a:solidFill>
              </a:rPr>
              <a:t>Prep.no.1</a:t>
            </a:r>
            <a:endParaRPr>
              <a:solidFill>
                <a:srgbClr val="000000"/>
              </a:solidFill>
            </a:endParaRPr>
          </a:p>
          <a:p>
            <a:pPr>
              <a:buClr>
                <a:srgbClr val="000000"/>
              </a:buClr>
            </a:pPr>
            <a:r>
              <a:rPr lang="en">
                <a:solidFill>
                  <a:srgbClr val="000000"/>
                </a:solidFill>
                <a:highlight>
                  <a:srgbClr val="FFFFFF"/>
                </a:highlight>
                <a:latin typeface="Arial"/>
                <a:ea typeface="Arial"/>
                <a:cs typeface="Arial"/>
                <a:sym typeface="Arial"/>
              </a:rPr>
              <a:t>Linear Formula: K</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[Cu(C</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O</a:t>
            </a:r>
            <a:r>
              <a:rPr lang="en" baseline="-25000">
                <a:solidFill>
                  <a:srgbClr val="000000"/>
                </a:solidFill>
                <a:highlight>
                  <a:srgbClr val="FFFFFF"/>
                </a:highlight>
                <a:latin typeface="Arial"/>
                <a:ea typeface="Arial"/>
                <a:cs typeface="Arial"/>
                <a:sym typeface="Arial"/>
              </a:rPr>
              <a:t>4</a:t>
            </a:r>
            <a:r>
              <a:rPr lang="en">
                <a:solidFill>
                  <a:srgbClr val="000000"/>
                </a:solidFill>
                <a:highlight>
                  <a:srgbClr val="FFFFFF"/>
                </a:highlight>
                <a:latin typeface="Arial"/>
                <a:ea typeface="Arial"/>
                <a:cs typeface="Arial"/>
                <a:sym typeface="Arial"/>
              </a:rPr>
              <a:t>)</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 • xH</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O</a:t>
            </a:r>
            <a:endParaRPr>
              <a:solidFill>
                <a:srgbClr val="000000"/>
              </a:solidFill>
              <a:highlight>
                <a:srgbClr val="FFFFFF"/>
              </a:highlight>
              <a:latin typeface="Arial"/>
              <a:ea typeface="Arial"/>
              <a:cs typeface="Arial"/>
              <a:sym typeface="Arial"/>
            </a:endParaRPr>
          </a:p>
          <a:p>
            <a:pPr>
              <a:buClr>
                <a:srgbClr val="000000"/>
              </a:buClr>
              <a:buFont typeface="Arial"/>
              <a:buChar char="●"/>
            </a:pPr>
            <a:r>
              <a:rPr lang="en">
                <a:solidFill>
                  <a:srgbClr val="000000"/>
                </a:solidFill>
                <a:highlight>
                  <a:srgbClr val="FFFFFF"/>
                </a:highlight>
                <a:latin typeface="Arial"/>
                <a:ea typeface="Arial"/>
                <a:cs typeface="Arial"/>
                <a:sym typeface="Arial"/>
              </a:rPr>
              <a:t>Formula: K</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[Cu(C</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O</a:t>
            </a:r>
            <a:r>
              <a:rPr lang="en" baseline="-25000">
                <a:solidFill>
                  <a:srgbClr val="000000"/>
                </a:solidFill>
                <a:highlight>
                  <a:srgbClr val="FFFFFF"/>
                </a:highlight>
                <a:latin typeface="Arial"/>
                <a:ea typeface="Arial"/>
                <a:cs typeface="Arial"/>
                <a:sym typeface="Arial"/>
              </a:rPr>
              <a:t>4</a:t>
            </a:r>
            <a:r>
              <a:rPr lang="en">
                <a:solidFill>
                  <a:srgbClr val="000000"/>
                </a:solidFill>
                <a:highlight>
                  <a:srgbClr val="FFFFFF"/>
                </a:highlight>
                <a:latin typeface="Arial"/>
                <a:ea typeface="Arial"/>
                <a:cs typeface="Arial"/>
                <a:sym typeface="Arial"/>
              </a:rPr>
              <a:t>)</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(H</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O)</a:t>
            </a:r>
            <a:r>
              <a:rPr lang="en" baseline="-25000">
                <a:solidFill>
                  <a:srgbClr val="000000"/>
                </a:solidFill>
                <a:highlight>
                  <a:srgbClr val="FFFFFF"/>
                </a:highlight>
                <a:latin typeface="Arial"/>
                <a:ea typeface="Arial"/>
                <a:cs typeface="Arial"/>
                <a:sym typeface="Arial"/>
              </a:rPr>
              <a:t>2</a:t>
            </a:r>
            <a:r>
              <a:rPr lang="en">
                <a:solidFill>
                  <a:srgbClr val="000000"/>
                </a:solidFill>
                <a:highlight>
                  <a:srgbClr val="FFFFFF"/>
                </a:highlight>
                <a:latin typeface="Arial"/>
                <a:ea typeface="Arial"/>
                <a:cs typeface="Arial"/>
                <a:sym typeface="Arial"/>
              </a:rPr>
              <a:t>] </a:t>
            </a:r>
            <a:endParaRPr>
              <a:solidFill>
                <a:srgbClr val="000000"/>
              </a:solidFill>
              <a:highlight>
                <a:srgbClr val="FFFFFF"/>
              </a:highlight>
              <a:latin typeface="Arial"/>
              <a:ea typeface="Arial"/>
              <a:cs typeface="Arial"/>
              <a:sym typeface="Arial"/>
            </a:endParaRPr>
          </a:p>
          <a:p>
            <a:pPr marL="0" indent="609585">
              <a:spcBef>
                <a:spcPts val="2133"/>
              </a:spcBef>
              <a:buNone/>
            </a:pPr>
            <a:r>
              <a:rPr lang="en">
                <a:solidFill>
                  <a:srgbClr val="000000"/>
                </a:solidFill>
                <a:highlight>
                  <a:srgbClr val="FFFFFF"/>
                </a:highlight>
                <a:latin typeface="Arial"/>
                <a:ea typeface="Arial"/>
                <a:cs typeface="Arial"/>
                <a:sym typeface="Arial"/>
              </a:rPr>
              <a:t>Video link of the preparation</a:t>
            </a:r>
            <a:endParaRPr>
              <a:solidFill>
                <a:srgbClr val="000000"/>
              </a:solidFill>
              <a:highlight>
                <a:srgbClr val="FFFFFF"/>
              </a:highlight>
              <a:latin typeface="Arial"/>
              <a:ea typeface="Arial"/>
              <a:cs typeface="Arial"/>
              <a:sym typeface="Arial"/>
            </a:endParaRPr>
          </a:p>
          <a:p>
            <a:pPr marL="0" indent="609585">
              <a:spcBef>
                <a:spcPts val="2133"/>
              </a:spcBef>
              <a:spcAft>
                <a:spcPts val="2133"/>
              </a:spcAft>
              <a:buNone/>
            </a:pPr>
            <a:r>
              <a:rPr lang="en" u="sng">
                <a:solidFill>
                  <a:schemeClr val="hlink"/>
                </a:solidFill>
                <a:hlinkClick r:id="rId3"/>
              </a:rPr>
              <a:t>https://slideplayer.com/slide/3536469/</a:t>
            </a:r>
            <a:r>
              <a:rPr lang="en">
                <a:solidFill>
                  <a:srgbClr val="000000"/>
                </a:solidFill>
              </a:rPr>
              <a:t> </a:t>
            </a:r>
            <a:endParaRPr>
              <a:solidFill>
                <a:srgbClr val="000000"/>
              </a:solidFill>
            </a:endParaRPr>
          </a:p>
        </p:txBody>
      </p:sp>
      <p:pic>
        <p:nvPicPr>
          <p:cNvPr id="395" name="Google Shape;395;p66"/>
          <p:cNvPicPr preferRelativeResize="0"/>
          <p:nvPr/>
        </p:nvPicPr>
        <p:blipFill rotWithShape="1">
          <a:blip r:embed="rId4">
            <a:alphaModFix/>
          </a:blip>
          <a:srcRect l="37995" t="22305" r="42508" b="67603"/>
          <a:stretch/>
        </p:blipFill>
        <p:spPr>
          <a:xfrm rot="-10799996">
            <a:off x="8918867" y="5704867"/>
            <a:ext cx="859767" cy="445067"/>
          </a:xfrm>
          <a:prstGeom prst="rect">
            <a:avLst/>
          </a:prstGeom>
          <a:noFill/>
          <a:ln>
            <a:noFill/>
          </a:ln>
        </p:spPr>
      </p:pic>
      <p:pic>
        <p:nvPicPr>
          <p:cNvPr id="396" name="Google Shape;396;p66"/>
          <p:cNvPicPr preferRelativeResize="0"/>
          <p:nvPr/>
        </p:nvPicPr>
        <p:blipFill rotWithShape="1">
          <a:blip r:embed="rId5">
            <a:alphaModFix/>
          </a:blip>
          <a:srcRect l="9799" t="49064" r="21287" b="7322"/>
          <a:stretch/>
        </p:blipFill>
        <p:spPr>
          <a:xfrm>
            <a:off x="6941617" y="2206934"/>
            <a:ext cx="4814264" cy="3943005"/>
          </a:xfrm>
          <a:prstGeom prst="rect">
            <a:avLst/>
          </a:prstGeom>
          <a:noFill/>
          <a:ln>
            <a:noFill/>
          </a:ln>
        </p:spPr>
      </p:pic>
    </p:spTree>
    <p:extLst>
      <p:ext uri="{BB962C8B-B14F-4D97-AF65-F5344CB8AC3E}">
        <p14:creationId xmlns:p14="http://schemas.microsoft.com/office/powerpoint/2010/main" val="541440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7"/>
          <p:cNvSpPr txBox="1">
            <a:spLocks noGrp="1"/>
          </p:cNvSpPr>
          <p:nvPr>
            <p:ph type="title"/>
          </p:nvPr>
        </p:nvSpPr>
        <p:spPr>
          <a:prstGeom prst="rect">
            <a:avLst/>
          </a:prstGeom>
          <a:solidFill>
            <a:schemeClr val="lt2"/>
          </a:solidFill>
        </p:spPr>
        <p:txBody>
          <a:bodyPr spcFirstLastPara="1" vert="horz" wrap="square" lIns="121900" tIns="121900" rIns="121900" bIns="121900" rtlCol="0" anchor="t" anchorCtr="0">
            <a:noAutofit/>
          </a:bodyPr>
          <a:lstStyle/>
          <a:p>
            <a:r>
              <a:rPr lang="en" b="1"/>
              <a:t>Structure of Reactants</a:t>
            </a:r>
            <a:endParaRPr b="1"/>
          </a:p>
        </p:txBody>
      </p:sp>
      <p:pic>
        <p:nvPicPr>
          <p:cNvPr id="402" name="Google Shape;402;p67"/>
          <p:cNvPicPr preferRelativeResize="0"/>
          <p:nvPr/>
        </p:nvPicPr>
        <p:blipFill>
          <a:blip r:embed="rId3">
            <a:alphaModFix/>
          </a:blip>
          <a:stretch>
            <a:fillRect/>
          </a:stretch>
        </p:blipFill>
        <p:spPr>
          <a:xfrm>
            <a:off x="5356167" y="2225133"/>
            <a:ext cx="3962400" cy="2946400"/>
          </a:xfrm>
          <a:prstGeom prst="rect">
            <a:avLst/>
          </a:prstGeom>
          <a:noFill/>
          <a:ln>
            <a:noFill/>
          </a:ln>
        </p:spPr>
      </p:pic>
      <p:pic>
        <p:nvPicPr>
          <p:cNvPr id="403" name="Google Shape;403;p67"/>
          <p:cNvPicPr preferRelativeResize="0"/>
          <p:nvPr/>
        </p:nvPicPr>
        <p:blipFill>
          <a:blip r:embed="rId4">
            <a:alphaModFix/>
          </a:blip>
          <a:stretch>
            <a:fillRect/>
          </a:stretch>
        </p:blipFill>
        <p:spPr>
          <a:xfrm>
            <a:off x="415600" y="1602234"/>
            <a:ext cx="4885763" cy="5094633"/>
          </a:xfrm>
          <a:prstGeom prst="rect">
            <a:avLst/>
          </a:prstGeom>
          <a:noFill/>
          <a:ln>
            <a:noFill/>
          </a:ln>
        </p:spPr>
      </p:pic>
      <p:pic>
        <p:nvPicPr>
          <p:cNvPr id="404" name="Google Shape;404;p67"/>
          <p:cNvPicPr preferRelativeResize="0"/>
          <p:nvPr/>
        </p:nvPicPr>
        <p:blipFill>
          <a:blip r:embed="rId5">
            <a:alphaModFix/>
          </a:blip>
          <a:stretch>
            <a:fillRect/>
          </a:stretch>
        </p:blipFill>
        <p:spPr>
          <a:xfrm>
            <a:off x="8475829" y="1676400"/>
            <a:ext cx="3683000" cy="1752600"/>
          </a:xfrm>
          <a:prstGeom prst="rect">
            <a:avLst/>
          </a:prstGeom>
          <a:noFill/>
          <a:ln>
            <a:noFill/>
          </a:ln>
        </p:spPr>
      </p:pic>
      <p:pic>
        <p:nvPicPr>
          <p:cNvPr id="405" name="Google Shape;405;p67"/>
          <p:cNvPicPr preferRelativeResize="0"/>
          <p:nvPr/>
        </p:nvPicPr>
        <p:blipFill>
          <a:blip r:embed="rId6">
            <a:alphaModFix/>
          </a:blip>
          <a:stretch>
            <a:fillRect/>
          </a:stretch>
        </p:blipFill>
        <p:spPr>
          <a:xfrm>
            <a:off x="8475834" y="3971400"/>
            <a:ext cx="3219633" cy="2405467"/>
          </a:xfrm>
          <a:prstGeom prst="rect">
            <a:avLst/>
          </a:prstGeom>
          <a:noFill/>
          <a:ln>
            <a:noFill/>
          </a:ln>
        </p:spPr>
      </p:pic>
    </p:spTree>
    <p:extLst>
      <p:ext uri="{BB962C8B-B14F-4D97-AF65-F5344CB8AC3E}">
        <p14:creationId xmlns:p14="http://schemas.microsoft.com/office/powerpoint/2010/main" val="211663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anim calcmode="lin" valueType="num">
                                      <p:cBhvr additive="base">
                                        <p:cTn id="7" dur="1000"/>
                                        <p:tgtEl>
                                          <p:spTgt spid="40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04"/>
                                        </p:tgtEl>
                                        <p:attrNameLst>
                                          <p:attrName>style.visibility</p:attrName>
                                        </p:attrNameLst>
                                      </p:cBhvr>
                                      <p:to>
                                        <p:strVal val="visible"/>
                                      </p:to>
                                    </p:set>
                                    <p:anim calcmode="lin" valueType="num">
                                      <p:cBhvr additive="base">
                                        <p:cTn id="12" dur="1000"/>
                                        <p:tgtEl>
                                          <p:spTgt spid="404"/>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05"/>
                                        </p:tgtEl>
                                        <p:attrNameLst>
                                          <p:attrName>style.visibility</p:attrName>
                                        </p:attrNameLst>
                                      </p:cBhvr>
                                      <p:to>
                                        <p:strVal val="visible"/>
                                      </p:to>
                                    </p:set>
                                    <p:anim calcmode="lin" valueType="num">
                                      <p:cBhvr additive="base">
                                        <p:cTn id="17" dur="1000"/>
                                        <p:tgtEl>
                                          <p:spTgt spid="40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68"/>
          <p:cNvPicPr preferRelativeResize="0"/>
          <p:nvPr/>
        </p:nvPicPr>
        <p:blipFill rotWithShape="1">
          <a:blip r:embed="rId3">
            <a:alphaModFix/>
          </a:blip>
          <a:srcRect b="52956"/>
          <a:stretch/>
        </p:blipFill>
        <p:spPr>
          <a:xfrm>
            <a:off x="1" y="1"/>
            <a:ext cx="10462769" cy="6369639"/>
          </a:xfrm>
          <a:prstGeom prst="rect">
            <a:avLst/>
          </a:prstGeom>
          <a:noFill/>
          <a:ln>
            <a:noFill/>
          </a:ln>
        </p:spPr>
      </p:pic>
      <p:pic>
        <p:nvPicPr>
          <p:cNvPr id="411" name="Google Shape;411;p68"/>
          <p:cNvPicPr preferRelativeResize="0"/>
          <p:nvPr/>
        </p:nvPicPr>
        <p:blipFill>
          <a:blip r:embed="rId4">
            <a:alphaModFix/>
          </a:blip>
          <a:stretch>
            <a:fillRect/>
          </a:stretch>
        </p:blipFill>
        <p:spPr>
          <a:xfrm>
            <a:off x="10386034" y="2685734"/>
            <a:ext cx="896167" cy="896167"/>
          </a:xfrm>
          <a:prstGeom prst="rect">
            <a:avLst/>
          </a:prstGeom>
          <a:noFill/>
          <a:ln>
            <a:noFill/>
          </a:ln>
        </p:spPr>
      </p:pic>
      <p:sp>
        <p:nvSpPr>
          <p:cNvPr id="412" name="Google Shape;412;p68"/>
          <p:cNvSpPr txBox="1"/>
          <p:nvPr/>
        </p:nvSpPr>
        <p:spPr>
          <a:xfrm>
            <a:off x="10409500" y="2320600"/>
            <a:ext cx="849200" cy="452800"/>
          </a:xfrm>
          <a:prstGeom prst="rect">
            <a:avLst/>
          </a:prstGeom>
          <a:solidFill>
            <a:srgbClr val="FFFFFF"/>
          </a:solidFill>
          <a:ln>
            <a:noFill/>
          </a:ln>
        </p:spPr>
        <p:txBody>
          <a:bodyPr spcFirstLastPara="1" wrap="square" lIns="121900" tIns="121900" rIns="121900" bIns="121900" anchor="t" anchorCtr="0">
            <a:noAutofit/>
          </a:bodyPr>
          <a:lstStyle/>
          <a:p>
            <a:r>
              <a:rPr lang="en" sz="2400">
                <a:latin typeface="Proxima Nova"/>
                <a:ea typeface="Proxima Nova"/>
                <a:cs typeface="Proxima Nova"/>
                <a:sym typeface="Proxima Nova"/>
              </a:rPr>
              <a:t>Page </a:t>
            </a:r>
            <a:endParaRPr sz="2400">
              <a:latin typeface="Proxima Nova"/>
              <a:ea typeface="Proxima Nova"/>
              <a:cs typeface="Proxima Nova"/>
              <a:sym typeface="Proxima Nova"/>
            </a:endParaRPr>
          </a:p>
        </p:txBody>
      </p:sp>
    </p:spTree>
    <p:extLst>
      <p:ext uri="{BB962C8B-B14F-4D97-AF65-F5344CB8AC3E}">
        <p14:creationId xmlns:p14="http://schemas.microsoft.com/office/powerpoint/2010/main" val="9625618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69"/>
          <p:cNvPicPr preferRelativeResize="0"/>
          <p:nvPr/>
        </p:nvPicPr>
        <p:blipFill rotWithShape="1">
          <a:blip r:embed="rId3">
            <a:alphaModFix/>
          </a:blip>
          <a:srcRect l="9799" t="49064" r="21287" b="7322"/>
          <a:stretch/>
        </p:blipFill>
        <p:spPr>
          <a:xfrm>
            <a:off x="226400" y="1518734"/>
            <a:ext cx="4244968" cy="3476737"/>
          </a:xfrm>
          <a:prstGeom prst="rect">
            <a:avLst/>
          </a:prstGeom>
          <a:noFill/>
          <a:ln>
            <a:noFill/>
          </a:ln>
        </p:spPr>
      </p:pic>
      <p:pic>
        <p:nvPicPr>
          <p:cNvPr id="418" name="Google Shape;418;p69"/>
          <p:cNvPicPr preferRelativeResize="0"/>
          <p:nvPr/>
        </p:nvPicPr>
        <p:blipFill rotWithShape="1">
          <a:blip r:embed="rId4">
            <a:alphaModFix/>
          </a:blip>
          <a:srcRect l="9171" r="27577" b="40989"/>
          <a:stretch/>
        </p:blipFill>
        <p:spPr>
          <a:xfrm>
            <a:off x="6565534" y="1"/>
            <a:ext cx="5565629" cy="6719537"/>
          </a:xfrm>
          <a:prstGeom prst="rect">
            <a:avLst/>
          </a:prstGeom>
          <a:noFill/>
          <a:ln>
            <a:noFill/>
          </a:ln>
        </p:spPr>
      </p:pic>
      <p:sp>
        <p:nvSpPr>
          <p:cNvPr id="419" name="Google Shape;419;p69"/>
          <p:cNvSpPr txBox="1"/>
          <p:nvPr/>
        </p:nvSpPr>
        <p:spPr>
          <a:xfrm>
            <a:off x="10468133" y="126767"/>
            <a:ext cx="849200" cy="452800"/>
          </a:xfrm>
          <a:prstGeom prst="rect">
            <a:avLst/>
          </a:prstGeom>
          <a:solidFill>
            <a:srgbClr val="FFFFFF"/>
          </a:solidFill>
          <a:ln>
            <a:noFill/>
          </a:ln>
        </p:spPr>
        <p:txBody>
          <a:bodyPr spcFirstLastPara="1" wrap="square" lIns="121900" tIns="121900" rIns="121900" bIns="121900" anchor="t" anchorCtr="0">
            <a:noAutofit/>
          </a:bodyPr>
          <a:lstStyle/>
          <a:p>
            <a:r>
              <a:rPr lang="en" sz="2400">
                <a:latin typeface="Proxima Nova"/>
                <a:ea typeface="Proxima Nova"/>
                <a:cs typeface="Proxima Nova"/>
                <a:sym typeface="Proxima Nova"/>
              </a:rPr>
              <a:t>Page </a:t>
            </a:r>
            <a:endParaRPr sz="2400">
              <a:latin typeface="Proxima Nova"/>
              <a:ea typeface="Proxima Nova"/>
              <a:cs typeface="Proxima Nova"/>
              <a:sym typeface="Proxima Nova"/>
            </a:endParaRPr>
          </a:p>
        </p:txBody>
      </p:sp>
      <p:sp>
        <p:nvSpPr>
          <p:cNvPr id="420" name="Google Shape;420;p69"/>
          <p:cNvSpPr txBox="1"/>
          <p:nvPr/>
        </p:nvSpPr>
        <p:spPr>
          <a:xfrm>
            <a:off x="1858633" y="202233"/>
            <a:ext cx="849200" cy="452800"/>
          </a:xfrm>
          <a:prstGeom prst="rect">
            <a:avLst/>
          </a:prstGeom>
          <a:solidFill>
            <a:srgbClr val="FFFFFF"/>
          </a:solidFill>
          <a:ln>
            <a:noFill/>
          </a:ln>
        </p:spPr>
        <p:txBody>
          <a:bodyPr spcFirstLastPara="1" wrap="square" lIns="121900" tIns="121900" rIns="121900" bIns="121900" anchor="t" anchorCtr="0">
            <a:noAutofit/>
          </a:bodyPr>
          <a:lstStyle/>
          <a:p>
            <a:r>
              <a:rPr lang="en" sz="2400">
                <a:latin typeface="Proxima Nova"/>
                <a:ea typeface="Proxima Nova"/>
                <a:cs typeface="Proxima Nova"/>
                <a:sym typeface="Proxima Nova"/>
              </a:rPr>
              <a:t>Page </a:t>
            </a:r>
            <a:endParaRPr sz="2400">
              <a:latin typeface="Proxima Nova"/>
              <a:ea typeface="Proxima Nova"/>
              <a:cs typeface="Proxima Nova"/>
              <a:sym typeface="Proxima Nova"/>
            </a:endParaRPr>
          </a:p>
        </p:txBody>
      </p:sp>
      <p:pic>
        <p:nvPicPr>
          <p:cNvPr id="421" name="Google Shape;421;p69"/>
          <p:cNvPicPr preferRelativeResize="0"/>
          <p:nvPr/>
        </p:nvPicPr>
        <p:blipFill>
          <a:blip r:embed="rId5">
            <a:alphaModFix/>
          </a:blip>
          <a:stretch>
            <a:fillRect/>
          </a:stretch>
        </p:blipFill>
        <p:spPr>
          <a:xfrm>
            <a:off x="1858630" y="655030"/>
            <a:ext cx="706333" cy="706333"/>
          </a:xfrm>
          <a:prstGeom prst="rect">
            <a:avLst/>
          </a:prstGeom>
          <a:noFill/>
          <a:ln>
            <a:noFill/>
          </a:ln>
        </p:spPr>
      </p:pic>
      <p:pic>
        <p:nvPicPr>
          <p:cNvPr id="422" name="Google Shape;422;p69"/>
          <p:cNvPicPr preferRelativeResize="0"/>
          <p:nvPr/>
        </p:nvPicPr>
        <p:blipFill>
          <a:blip r:embed="rId6">
            <a:alphaModFix/>
          </a:blip>
          <a:stretch>
            <a:fillRect/>
          </a:stretch>
        </p:blipFill>
        <p:spPr>
          <a:xfrm>
            <a:off x="11317334" y="75467"/>
            <a:ext cx="706332" cy="706332"/>
          </a:xfrm>
          <a:prstGeom prst="rect">
            <a:avLst/>
          </a:prstGeom>
          <a:noFill/>
          <a:ln>
            <a:noFill/>
          </a:ln>
        </p:spPr>
      </p:pic>
    </p:spTree>
    <p:extLst>
      <p:ext uri="{BB962C8B-B14F-4D97-AF65-F5344CB8AC3E}">
        <p14:creationId xmlns:p14="http://schemas.microsoft.com/office/powerpoint/2010/main" val="1121787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70"/>
          <p:cNvSpPr txBox="1">
            <a:spLocks noGrp="1"/>
          </p:cNvSpPr>
          <p:nvPr>
            <p:ph type="title"/>
          </p:nvPr>
        </p:nvSpPr>
        <p:spPr>
          <a:xfrm>
            <a:off x="415600" y="338667"/>
            <a:ext cx="11360800" cy="763600"/>
          </a:xfrm>
          <a:prstGeom prst="rect">
            <a:avLst/>
          </a:prstGeom>
        </p:spPr>
        <p:txBody>
          <a:bodyPr spcFirstLastPara="1" vert="horz" wrap="square" lIns="121900" tIns="121900" rIns="121900" bIns="121900" rtlCol="0" anchor="t" anchorCtr="0">
            <a:noAutofit/>
          </a:bodyPr>
          <a:lstStyle/>
          <a:p>
            <a:r>
              <a:rPr lang="en" sz="3600"/>
              <a:t>INDEX OF INORGANIC PREPARATION in Rough Journal</a:t>
            </a:r>
            <a:endParaRPr sz="3600"/>
          </a:p>
        </p:txBody>
      </p:sp>
      <p:graphicFrame>
        <p:nvGraphicFramePr>
          <p:cNvPr id="428" name="Google Shape;428;p70"/>
          <p:cNvGraphicFramePr/>
          <p:nvPr/>
        </p:nvGraphicFramePr>
        <p:xfrm>
          <a:off x="709567" y="1872900"/>
          <a:ext cx="4000000" cy="4000000"/>
        </p:xfrm>
        <a:graphic>
          <a:graphicData uri="http://schemas.openxmlformats.org/drawingml/2006/table">
            <a:tbl>
              <a:tblPr>
                <a:noFill/>
              </a:tblPr>
              <a:tblGrid>
                <a:gridCol w="924967"/>
                <a:gridCol w="5605500"/>
                <a:gridCol w="1482300"/>
                <a:gridCol w="1465733"/>
                <a:gridCol w="695767"/>
              </a:tblGrid>
              <a:tr h="633800">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Sr. No</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Experiment</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Date</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Page Number</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c>
                  <a:txBody>
                    <a:bodyPr/>
                    <a:lstStyle/>
                    <a:p>
                      <a:pPr marL="0" lvl="0" indent="0" algn="ctr" rtl="0">
                        <a:lnSpc>
                          <a:spcPct val="115000"/>
                        </a:lnSpc>
                        <a:spcBef>
                          <a:spcPts val="300"/>
                        </a:spcBef>
                        <a:spcAft>
                          <a:spcPts val="300"/>
                        </a:spcAft>
                        <a:buNone/>
                      </a:pPr>
                      <a:r>
                        <a:rPr lang="en" sz="1600" b="1">
                          <a:latin typeface="Times New Roman"/>
                          <a:ea typeface="Times New Roman"/>
                          <a:cs typeface="Times New Roman"/>
                          <a:sym typeface="Times New Roman"/>
                        </a:rPr>
                        <a:t>Sign</a:t>
                      </a:r>
                      <a:endParaRPr sz="1600" b="1">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solidFill>
                      <a:srgbClr val="FBD4B4"/>
                    </a:solidFill>
                  </a:tcPr>
                </a:tc>
              </a:tr>
              <a:tr h="568920">
                <a:tc>
                  <a:txBody>
                    <a:bodyPr/>
                    <a:lstStyle/>
                    <a:p>
                      <a:pPr marL="0" lvl="0" indent="0" algn="ctr" rtl="0">
                        <a:lnSpc>
                          <a:spcPct val="115000"/>
                        </a:lnSpc>
                        <a:spcBef>
                          <a:spcPts val="300"/>
                        </a:spcBef>
                        <a:spcAft>
                          <a:spcPts val="300"/>
                        </a:spcAft>
                        <a:buNone/>
                      </a:pPr>
                      <a:r>
                        <a:rPr lang="en" sz="1600">
                          <a:latin typeface="Times New Roman"/>
                          <a:ea typeface="Times New Roman"/>
                          <a:cs typeface="Times New Roman"/>
                          <a:sym typeface="Times New Roman"/>
                        </a:rPr>
                        <a:t>1</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0" lvl="0" indent="0" algn="l" rtl="0">
                        <a:spcBef>
                          <a:spcPts val="0"/>
                        </a:spcBef>
                        <a:spcAft>
                          <a:spcPts val="0"/>
                        </a:spcAft>
                        <a:buNone/>
                      </a:pPr>
                      <a:r>
                        <a:rPr lang="en" sz="1600">
                          <a:latin typeface="Times New Roman"/>
                          <a:ea typeface="Times New Roman"/>
                          <a:cs typeface="Times New Roman"/>
                          <a:sym typeface="Times New Roman"/>
                        </a:rPr>
                        <a:t>Potassium diaquobis(oxalato)cuprate(II),</a:t>
                      </a:r>
                      <a:r>
                        <a:rPr lang="en" sz="2100">
                          <a:latin typeface="Times New Roman"/>
                          <a:ea typeface="Times New Roman"/>
                          <a:cs typeface="Times New Roman"/>
                          <a:sym typeface="Times New Roman"/>
                        </a:rPr>
                        <a:t> </a:t>
                      </a:r>
                      <a:r>
                        <a:rPr lang="en" sz="1600">
                          <a:highlight>
                            <a:schemeClr val="lt1"/>
                          </a:highlight>
                        </a:rPr>
                        <a:t>K</a:t>
                      </a:r>
                      <a:r>
                        <a:rPr lang="en" sz="1600" baseline="-25000">
                          <a:highlight>
                            <a:schemeClr val="lt1"/>
                          </a:highlight>
                        </a:rPr>
                        <a:t>2</a:t>
                      </a:r>
                      <a:r>
                        <a:rPr lang="en" sz="1600">
                          <a:highlight>
                            <a:schemeClr val="lt1"/>
                          </a:highlight>
                        </a:rPr>
                        <a:t>[Cu(C</a:t>
                      </a:r>
                      <a:r>
                        <a:rPr lang="en" sz="1600" baseline="-25000">
                          <a:highlight>
                            <a:schemeClr val="lt1"/>
                          </a:highlight>
                        </a:rPr>
                        <a:t>2</a:t>
                      </a:r>
                      <a:r>
                        <a:rPr lang="en" sz="1600">
                          <a:highlight>
                            <a:schemeClr val="lt1"/>
                          </a:highlight>
                        </a:rPr>
                        <a:t>O</a:t>
                      </a:r>
                      <a:r>
                        <a:rPr lang="en" sz="1600" baseline="-25000">
                          <a:highlight>
                            <a:schemeClr val="lt1"/>
                          </a:highlight>
                        </a:rPr>
                        <a:t>4</a:t>
                      </a:r>
                      <a:r>
                        <a:rPr lang="en" sz="1600">
                          <a:highlight>
                            <a:schemeClr val="lt1"/>
                          </a:highlight>
                        </a:rPr>
                        <a:t>)</a:t>
                      </a:r>
                      <a:r>
                        <a:rPr lang="en" sz="1600" baseline="-25000">
                          <a:highlight>
                            <a:schemeClr val="lt1"/>
                          </a:highlight>
                        </a:rPr>
                        <a:t>2</a:t>
                      </a:r>
                      <a:r>
                        <a:rPr lang="en" sz="1600">
                          <a:highlight>
                            <a:schemeClr val="lt1"/>
                          </a:highlight>
                        </a:rPr>
                        <a:t>(H</a:t>
                      </a:r>
                      <a:r>
                        <a:rPr lang="en" sz="1600" baseline="-25000">
                          <a:highlight>
                            <a:schemeClr val="lt1"/>
                          </a:highlight>
                        </a:rPr>
                        <a:t>2</a:t>
                      </a:r>
                      <a:r>
                        <a:rPr lang="en" sz="1600">
                          <a:highlight>
                            <a:schemeClr val="lt1"/>
                          </a:highlight>
                        </a:rPr>
                        <a:t>O)</a:t>
                      </a:r>
                      <a:r>
                        <a:rPr lang="en" sz="1600" baseline="-25000">
                          <a:highlight>
                            <a:schemeClr val="lt1"/>
                          </a:highlight>
                        </a:rPr>
                        <a:t>2</a:t>
                      </a:r>
                      <a:r>
                        <a:rPr lang="en" sz="1600">
                          <a:highlight>
                            <a:schemeClr val="lt1"/>
                          </a:highlight>
                        </a:rPr>
                        <a:t>] </a:t>
                      </a:r>
                      <a:endParaRPr sz="1600"/>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r>
                        <a:rPr lang="en" sz="1600">
                          <a:latin typeface="Times New Roman"/>
                          <a:ea typeface="Times New Roman"/>
                          <a:cs typeface="Times New Roman"/>
                          <a:sym typeface="Times New Roman"/>
                        </a:rPr>
                        <a:t>21 - 9 - 2020 </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r>
                        <a:rPr lang="en" sz="1600">
                          <a:latin typeface="Times New Roman"/>
                          <a:ea typeface="Times New Roman"/>
                          <a:cs typeface="Times New Roman"/>
                          <a:sym typeface="Times New Roman"/>
                        </a:rPr>
                        <a:t> 14</a:t>
                      </a: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c>
                  <a:txBody>
                    <a:bodyPr/>
                    <a:lstStyle/>
                    <a:p>
                      <a:pPr marL="203200" lvl="0" indent="-177800" algn="ctr" rtl="0">
                        <a:lnSpc>
                          <a:spcPct val="115000"/>
                        </a:lnSpc>
                        <a:spcBef>
                          <a:spcPts val="600"/>
                        </a:spcBef>
                        <a:spcAft>
                          <a:spcPts val="600"/>
                        </a:spcAft>
                        <a:buNone/>
                      </a:pPr>
                      <a:endParaRPr sz="1600">
                        <a:latin typeface="Times New Roman"/>
                        <a:ea typeface="Times New Roman"/>
                        <a:cs typeface="Times New Roman"/>
                        <a:sym typeface="Times New Roman"/>
                      </a:endParaRPr>
                    </a:p>
                  </a:txBody>
                  <a:tcPr marL="91433" marR="91433" marT="121900" marB="121900">
                    <a:lnL w="12650" cap="flat" cmpd="sng">
                      <a:solidFill>
                        <a:srgbClr val="7F7F7F"/>
                      </a:solidFill>
                      <a:prstDash val="solid"/>
                      <a:round/>
                      <a:headEnd type="none" w="sm" len="sm"/>
                      <a:tailEnd type="none" w="sm" len="sm"/>
                    </a:lnL>
                    <a:lnR w="12650" cap="flat" cmpd="sng">
                      <a:solidFill>
                        <a:srgbClr val="7F7F7F"/>
                      </a:solidFill>
                      <a:prstDash val="solid"/>
                      <a:round/>
                      <a:headEnd type="none" w="sm" len="sm"/>
                      <a:tailEnd type="none" w="sm" len="sm"/>
                    </a:lnR>
                    <a:lnT w="12650" cap="flat" cmpd="sng">
                      <a:solidFill>
                        <a:srgbClr val="7F7F7F"/>
                      </a:solidFill>
                      <a:prstDash val="solid"/>
                      <a:round/>
                      <a:headEnd type="none" w="sm" len="sm"/>
                      <a:tailEnd type="none" w="sm" len="sm"/>
                    </a:lnT>
                    <a:lnB w="12650" cap="flat" cmpd="sng">
                      <a:solidFill>
                        <a:srgbClr val="7F7F7F"/>
                      </a:solidFill>
                      <a:prstDash val="solid"/>
                      <a:round/>
                      <a:headEnd type="none" w="sm" len="sm"/>
                      <a:tailEnd type="none" w="sm" len="sm"/>
                    </a:lnB>
                  </a:tcPr>
                </a:tc>
              </a:tr>
            </a:tbl>
          </a:graphicData>
        </a:graphic>
      </p:graphicFrame>
      <p:sp>
        <p:nvSpPr>
          <p:cNvPr id="429" name="Google Shape;429;p70"/>
          <p:cNvSpPr txBox="1"/>
          <p:nvPr/>
        </p:nvSpPr>
        <p:spPr>
          <a:xfrm>
            <a:off x="3719267" y="1170584"/>
            <a:ext cx="4016000" cy="634000"/>
          </a:xfrm>
          <a:prstGeom prst="rect">
            <a:avLst/>
          </a:prstGeom>
          <a:noFill/>
          <a:ln>
            <a:noFill/>
          </a:ln>
        </p:spPr>
        <p:txBody>
          <a:bodyPr spcFirstLastPara="1" wrap="square" lIns="121900" tIns="121900" rIns="121900" bIns="121900" anchor="t" anchorCtr="0">
            <a:noAutofit/>
          </a:bodyPr>
          <a:lstStyle/>
          <a:p>
            <a:pPr algn="ctr"/>
            <a:r>
              <a:rPr lang="en" sz="2400" b="1">
                <a:latin typeface="Proxima Nova"/>
                <a:ea typeface="Proxima Nova"/>
                <a:cs typeface="Proxima Nova"/>
                <a:sym typeface="Proxima Nova"/>
              </a:rPr>
              <a:t>6 + 3 Units - Inorganic Preparation</a:t>
            </a:r>
            <a:endParaRPr sz="2400" b="1">
              <a:latin typeface="Proxima Nova"/>
              <a:ea typeface="Proxima Nova"/>
              <a:cs typeface="Proxima Nova"/>
              <a:sym typeface="Proxima Nova"/>
            </a:endParaRPr>
          </a:p>
        </p:txBody>
      </p:sp>
    </p:spTree>
    <p:extLst>
      <p:ext uri="{BB962C8B-B14F-4D97-AF65-F5344CB8AC3E}">
        <p14:creationId xmlns:p14="http://schemas.microsoft.com/office/powerpoint/2010/main" val="4112662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71"/>
          <p:cNvSpPr txBox="1">
            <a:spLocks noGrp="1"/>
          </p:cNvSpPr>
          <p:nvPr>
            <p:ph type="title"/>
          </p:nvPr>
        </p:nvSpPr>
        <p:spPr>
          <a:xfrm>
            <a:off x="354000" y="716933"/>
            <a:ext cx="5572400" cy="2903600"/>
          </a:xfrm>
          <a:prstGeom prst="rect">
            <a:avLst/>
          </a:prstGeom>
        </p:spPr>
        <p:txBody>
          <a:bodyPr spcFirstLastPara="1" vert="horz" wrap="square" lIns="121900" tIns="121900" rIns="121900" bIns="121900" rtlCol="0" anchor="b" anchorCtr="0">
            <a:noAutofit/>
          </a:bodyPr>
          <a:lstStyle/>
          <a:p>
            <a:pPr algn="l"/>
            <a:r>
              <a:rPr lang="en" sz="4533">
                <a:solidFill>
                  <a:srgbClr val="000000"/>
                </a:solidFill>
              </a:rPr>
              <a:t>Elucidate the steps to determine the mixture, given that the type is: </a:t>
            </a:r>
            <a:r>
              <a:rPr lang="en" sz="4533" b="1">
                <a:solidFill>
                  <a:srgbClr val="000000"/>
                </a:solidFill>
              </a:rPr>
              <a:t>Mix no. 3</a:t>
            </a:r>
            <a:endParaRPr sz="4533" b="1">
              <a:solidFill>
                <a:srgbClr val="000000"/>
              </a:solidFill>
            </a:endParaRPr>
          </a:p>
        </p:txBody>
      </p:sp>
      <p:sp>
        <p:nvSpPr>
          <p:cNvPr id="435" name="Google Shape;435;p71"/>
          <p:cNvSpPr txBox="1">
            <a:spLocks noGrp="1"/>
          </p:cNvSpPr>
          <p:nvPr>
            <p:ph type="subTitle" idx="1"/>
          </p:nvPr>
        </p:nvSpPr>
        <p:spPr>
          <a:xfrm>
            <a:off x="354000" y="3805200"/>
            <a:ext cx="5393600" cy="949200"/>
          </a:xfrm>
          <a:prstGeom prst="rect">
            <a:avLst/>
          </a:prstGeom>
        </p:spPr>
        <p:txBody>
          <a:bodyPr spcFirstLastPara="1" vert="horz" wrap="square" lIns="121900" tIns="121900" rIns="121900" bIns="121900" rtlCol="0" anchor="t" anchorCtr="0">
            <a:noAutofit/>
          </a:bodyPr>
          <a:lstStyle/>
          <a:p>
            <a:pPr marL="0" indent="0" algn="l"/>
            <a:r>
              <a:rPr lang="en" sz="5067" b="1">
                <a:solidFill>
                  <a:srgbClr val="000000"/>
                </a:solidFill>
              </a:rPr>
              <a:t>ACID + PHENOL</a:t>
            </a:r>
            <a:endParaRPr sz="5067" b="1">
              <a:solidFill>
                <a:srgbClr val="000000"/>
              </a:solidFill>
            </a:endParaRPr>
          </a:p>
          <a:p>
            <a:pPr marL="0" indent="0" algn="l"/>
            <a:endParaRPr sz="5067" b="1">
              <a:solidFill>
                <a:srgbClr val="000000"/>
              </a:solidFill>
            </a:endParaRPr>
          </a:p>
          <a:p>
            <a:pPr marL="0" indent="0" algn="l"/>
            <a:r>
              <a:rPr lang="en" sz="5067" b="1">
                <a:solidFill>
                  <a:srgbClr val="000000"/>
                </a:solidFill>
              </a:rPr>
              <a:t> </a:t>
            </a:r>
            <a:endParaRPr sz="5067" b="1">
              <a:solidFill>
                <a:srgbClr val="000000"/>
              </a:solidFill>
            </a:endParaRPr>
          </a:p>
        </p:txBody>
      </p:sp>
      <p:sp>
        <p:nvSpPr>
          <p:cNvPr id="436" name="Google Shape;436;p71"/>
          <p:cNvSpPr txBox="1">
            <a:spLocks noGrp="1"/>
          </p:cNvSpPr>
          <p:nvPr>
            <p:ph type="body" idx="2"/>
          </p:nvPr>
        </p:nvSpPr>
        <p:spPr>
          <a:prstGeom prst="rect">
            <a:avLst/>
          </a:prstGeom>
        </p:spPr>
        <p:txBody>
          <a:bodyPr spcFirstLastPara="1" vert="horz" wrap="square" lIns="121900" tIns="121900" rIns="121900" bIns="121900" rtlCol="0" anchor="ctr" anchorCtr="0">
            <a:noAutofit/>
          </a:bodyPr>
          <a:lstStyle/>
          <a:p>
            <a:pPr marL="0" indent="0">
              <a:spcAft>
                <a:spcPts val="2133"/>
              </a:spcAft>
              <a:buNone/>
            </a:pPr>
            <a:endParaRPr/>
          </a:p>
        </p:txBody>
      </p:sp>
      <p:pic>
        <p:nvPicPr>
          <p:cNvPr id="437" name="Google Shape;437;p71"/>
          <p:cNvPicPr preferRelativeResize="0"/>
          <p:nvPr/>
        </p:nvPicPr>
        <p:blipFill>
          <a:blip r:embed="rId3">
            <a:alphaModFix/>
          </a:blip>
          <a:stretch>
            <a:fillRect/>
          </a:stretch>
        </p:blipFill>
        <p:spPr>
          <a:xfrm>
            <a:off x="6402900" y="468433"/>
            <a:ext cx="5495533" cy="6014800"/>
          </a:xfrm>
          <a:prstGeom prst="rect">
            <a:avLst/>
          </a:prstGeom>
          <a:noFill/>
          <a:ln>
            <a:noFill/>
          </a:ln>
        </p:spPr>
      </p:pic>
    </p:spTree>
    <p:extLst>
      <p:ext uri="{BB962C8B-B14F-4D97-AF65-F5344CB8AC3E}">
        <p14:creationId xmlns:p14="http://schemas.microsoft.com/office/powerpoint/2010/main" val="2093460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72"/>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b="1"/>
              <a:t>A] PRELIMINARY TESTS</a:t>
            </a:r>
            <a:endParaRPr b="1"/>
          </a:p>
        </p:txBody>
      </p:sp>
      <p:graphicFrame>
        <p:nvGraphicFramePr>
          <p:cNvPr id="443" name="Google Shape;443;p72"/>
          <p:cNvGraphicFramePr/>
          <p:nvPr/>
        </p:nvGraphicFramePr>
        <p:xfrm>
          <a:off x="1270000" y="2138167"/>
          <a:ext cx="4000000" cy="4000000"/>
        </p:xfrm>
        <a:graphic>
          <a:graphicData uri="http://schemas.openxmlformats.org/drawingml/2006/table">
            <a:tbl>
              <a:tblPr>
                <a:noFill/>
              </a:tblPr>
              <a:tblGrid>
                <a:gridCol w="4826000"/>
                <a:gridCol w="4826000"/>
              </a:tblGrid>
              <a:tr h="967967">
                <a:tc>
                  <a:txBody>
                    <a:bodyPr/>
                    <a:lstStyle/>
                    <a:p>
                      <a:pPr marL="0" lvl="0" indent="0" algn="ctr" rtl="0">
                        <a:spcBef>
                          <a:spcPts val="0"/>
                        </a:spcBef>
                        <a:spcAft>
                          <a:spcPts val="0"/>
                        </a:spcAft>
                        <a:buNone/>
                      </a:pPr>
                      <a:r>
                        <a:rPr lang="en" sz="3200" b="1">
                          <a:latin typeface="Proxima Nova"/>
                          <a:ea typeface="Proxima Nova"/>
                          <a:cs typeface="Proxima Nova"/>
                          <a:sym typeface="Proxima Nova"/>
                        </a:rPr>
                        <a:t>TEST</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200" b="1">
                          <a:latin typeface="Proxima Nova"/>
                          <a:ea typeface="Proxima Nova"/>
                          <a:cs typeface="Proxima Nova"/>
                          <a:sym typeface="Proxima Nova"/>
                        </a:rPr>
                        <a:t>OBSERVATION</a:t>
                      </a:r>
                      <a:endParaRPr sz="3200" b="1">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Colour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Pale purple</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Nature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Solid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r h="967967">
                <a:tc>
                  <a:txBody>
                    <a:bodyPr/>
                    <a:lstStyle/>
                    <a:p>
                      <a:pPr marL="0" lvl="0" indent="0" algn="l" rtl="0">
                        <a:spcBef>
                          <a:spcPts val="0"/>
                        </a:spcBef>
                        <a:spcAft>
                          <a:spcPts val="0"/>
                        </a:spcAft>
                        <a:buNone/>
                      </a:pPr>
                      <a:r>
                        <a:rPr lang="en" sz="3200">
                          <a:latin typeface="Proxima Nova"/>
                          <a:ea typeface="Proxima Nova"/>
                          <a:cs typeface="Proxima Nova"/>
                          <a:sym typeface="Proxima Nova"/>
                        </a:rPr>
                        <a:t>Odour </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3200">
                          <a:latin typeface="Proxima Nova"/>
                          <a:ea typeface="Proxima Nova"/>
                          <a:cs typeface="Proxima Nova"/>
                          <a:sym typeface="Proxima Nova"/>
                        </a:rPr>
                        <a:t>Phenolic</a:t>
                      </a:r>
                      <a:endParaRPr sz="3200">
                        <a:latin typeface="Proxima Nova"/>
                        <a:ea typeface="Proxima Nova"/>
                        <a:cs typeface="Proxima Nova"/>
                        <a:sym typeface="Proxima Nova"/>
                      </a:endParaRPr>
                    </a:p>
                  </a:txBody>
                  <a:tcPr marL="121900" marR="121900" marT="121900" marB="12190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r>
            </a:tbl>
          </a:graphicData>
        </a:graphic>
      </p:graphicFrame>
    </p:spTree>
    <p:extLst>
      <p:ext uri="{BB962C8B-B14F-4D97-AF65-F5344CB8AC3E}">
        <p14:creationId xmlns:p14="http://schemas.microsoft.com/office/powerpoint/2010/main" val="200844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8"/>
          <p:cNvSpPr txBox="1">
            <a:spLocks noGrp="1"/>
          </p:cNvSpPr>
          <p:nvPr>
            <p:ph type="body" idx="1"/>
          </p:nvPr>
        </p:nvSpPr>
        <p:spPr>
          <a:xfrm>
            <a:off x="415600" y="561867"/>
            <a:ext cx="11360800" cy="5585600"/>
          </a:xfrm>
          <a:prstGeom prst="rect">
            <a:avLst/>
          </a:prstGeom>
        </p:spPr>
        <p:txBody>
          <a:bodyPr spcFirstLastPara="1" vert="horz" wrap="square" lIns="121900" tIns="121900" rIns="121900" bIns="121900" rtlCol="0" anchor="t" anchorCtr="0">
            <a:noAutofit/>
          </a:bodyPr>
          <a:lstStyle/>
          <a:p>
            <a:pPr indent="-444489">
              <a:buClr>
                <a:srgbClr val="000000"/>
              </a:buClr>
              <a:buSzPts val="1650"/>
              <a:buFont typeface="Proxima Nova"/>
              <a:buChar char="●"/>
            </a:pPr>
            <a:r>
              <a:rPr lang="en" sz="2200">
                <a:solidFill>
                  <a:srgbClr val="000000"/>
                </a:solidFill>
                <a:highlight>
                  <a:srgbClr val="FFFFFF"/>
                </a:highlight>
              </a:rPr>
              <a:t>Avoid skin and eye contact with all chemicals.</a:t>
            </a:r>
            <a:endParaRPr sz="2200">
              <a:solidFill>
                <a:srgbClr val="000000"/>
              </a:solidFill>
              <a:highlight>
                <a:srgbClr val="FFFFFF"/>
              </a:highlight>
            </a:endParaRPr>
          </a:p>
          <a:p>
            <a:pPr indent="-444489">
              <a:buClr>
                <a:srgbClr val="000000"/>
              </a:buClr>
              <a:buSzPts val="1650"/>
              <a:buFont typeface="Proxima Nova"/>
              <a:buChar char="●"/>
            </a:pPr>
            <a:r>
              <a:rPr lang="en" sz="2200">
                <a:solidFill>
                  <a:srgbClr val="000000"/>
                </a:solidFill>
                <a:highlight>
                  <a:srgbClr val="FFFFFF"/>
                </a:highlight>
              </a:rPr>
              <a:t>Minimize all chemical exposures.</a:t>
            </a:r>
            <a:endParaRPr sz="2200">
              <a:solidFill>
                <a:srgbClr val="000000"/>
              </a:solidFill>
              <a:highlight>
                <a:srgbClr val="FFFFFF"/>
              </a:highlight>
            </a:endParaRPr>
          </a:p>
          <a:p>
            <a:pPr indent="-444489">
              <a:buClr>
                <a:srgbClr val="000000"/>
              </a:buClr>
              <a:buSzPts val="1650"/>
              <a:buFont typeface="Proxima Nova"/>
              <a:buChar char="●"/>
            </a:pPr>
            <a:r>
              <a:rPr lang="en" sz="2200">
                <a:solidFill>
                  <a:srgbClr val="000000"/>
                </a:solidFill>
                <a:highlight>
                  <a:srgbClr val="FFFFFF"/>
                </a:highlight>
              </a:rPr>
              <a:t>Never leave containers of chemicals open.</a:t>
            </a:r>
            <a:endParaRPr sz="2200">
              <a:solidFill>
                <a:srgbClr val="000000"/>
              </a:solidFill>
              <a:highlight>
                <a:srgbClr val="FFFFFF"/>
              </a:highlight>
            </a:endParaRPr>
          </a:p>
          <a:p>
            <a:pPr indent="-444489">
              <a:buClr>
                <a:srgbClr val="000000"/>
              </a:buClr>
              <a:buSzPts val="1650"/>
              <a:buFont typeface="Proxima Nova"/>
              <a:buChar char="●"/>
            </a:pPr>
            <a:r>
              <a:rPr lang="en" sz="2200">
                <a:solidFill>
                  <a:srgbClr val="000000"/>
                </a:solidFill>
                <a:highlight>
                  <a:srgbClr val="FFFFFF"/>
                </a:highlight>
              </a:rPr>
              <a:t>All containers must have appropriate labels. Unlabeled chemicals should never be used.</a:t>
            </a:r>
            <a:endParaRPr sz="2200">
              <a:solidFill>
                <a:srgbClr val="000000"/>
              </a:solidFill>
              <a:highlight>
                <a:srgbClr val="FFFFFF"/>
              </a:highlight>
            </a:endParaRPr>
          </a:p>
          <a:p>
            <a:pPr indent="-444489">
              <a:buClr>
                <a:srgbClr val="000000"/>
              </a:buClr>
              <a:buSzPts val="1650"/>
              <a:buFont typeface="Proxima Nova"/>
              <a:buChar char="●"/>
            </a:pPr>
            <a:r>
              <a:rPr lang="en" sz="2200">
                <a:solidFill>
                  <a:srgbClr val="000000"/>
                </a:solidFill>
                <a:highlight>
                  <a:srgbClr val="FFFFFF"/>
                </a:highlight>
              </a:rPr>
              <a:t>Do not taste or intentionally sniff chemicals.</a:t>
            </a:r>
            <a:endParaRPr sz="2200">
              <a:solidFill>
                <a:srgbClr val="000000"/>
              </a:solidFill>
              <a:highlight>
                <a:srgbClr val="FFFFFF"/>
              </a:highlight>
            </a:endParaRPr>
          </a:p>
          <a:p>
            <a:pPr indent="-444489">
              <a:buClr>
                <a:srgbClr val="000000"/>
              </a:buClr>
              <a:buSzPts val="1650"/>
              <a:buFont typeface="Proxima Nova"/>
              <a:buChar char="●"/>
            </a:pPr>
            <a:r>
              <a:rPr lang="en" sz="2200">
                <a:solidFill>
                  <a:srgbClr val="000000"/>
                </a:solidFill>
                <a:highlight>
                  <a:srgbClr val="FFFFFF"/>
                </a:highlight>
              </a:rPr>
              <a:t>Never consume and/or store food or beverages or apply cosmetics in areas where hazardous chemicals are used or stored.</a:t>
            </a:r>
            <a:endParaRPr sz="2200">
              <a:solidFill>
                <a:srgbClr val="000000"/>
              </a:solidFill>
              <a:highlight>
                <a:srgbClr val="FFFFFF"/>
              </a:highlight>
            </a:endParaRPr>
          </a:p>
          <a:p>
            <a:pPr indent="-444489">
              <a:buClr>
                <a:srgbClr val="000000"/>
              </a:buClr>
              <a:buSzPts val="1650"/>
              <a:buFont typeface="Proxima Nova"/>
              <a:buChar char="●"/>
            </a:pPr>
            <a:r>
              <a:rPr lang="en" sz="2200">
                <a:solidFill>
                  <a:srgbClr val="000000"/>
                </a:solidFill>
                <a:highlight>
                  <a:srgbClr val="FFFFFF"/>
                </a:highlight>
              </a:rPr>
              <a:t>Long hair and loose clothing must be pulled back and secured from entanglement or potential capture.</a:t>
            </a:r>
            <a:endParaRPr sz="2200">
              <a:solidFill>
                <a:srgbClr val="000000"/>
              </a:solidFill>
              <a:highlight>
                <a:srgbClr val="FFFFFF"/>
              </a:highlight>
            </a:endParaRPr>
          </a:p>
          <a:p>
            <a:pPr indent="-444489">
              <a:buClr>
                <a:srgbClr val="000000"/>
              </a:buClr>
              <a:buSzPts val="1650"/>
              <a:buFont typeface="Proxima Nova"/>
              <a:buChar char="●"/>
            </a:pPr>
            <a:r>
              <a:rPr lang="en" sz="2200">
                <a:solidFill>
                  <a:srgbClr val="000000"/>
                </a:solidFill>
                <a:highlight>
                  <a:srgbClr val="FFFFFF"/>
                </a:highlight>
              </a:rPr>
              <a:t>No cell phone or ear phone usage in the active portion of the laboratories, or during experimental operations.</a:t>
            </a:r>
            <a:endParaRPr sz="2200">
              <a:solidFill>
                <a:srgbClr val="000000"/>
              </a:solidFill>
              <a:highlight>
                <a:srgbClr val="FFFFFF"/>
              </a:highlight>
            </a:endParaRPr>
          </a:p>
          <a:p>
            <a:pPr indent="-444489">
              <a:buClr>
                <a:srgbClr val="000000"/>
              </a:buClr>
              <a:buSzPts val="1650"/>
              <a:buFont typeface="Proxima Nova"/>
              <a:buChar char="●"/>
            </a:pPr>
            <a:r>
              <a:rPr lang="en" sz="2200">
                <a:solidFill>
                  <a:srgbClr val="000000"/>
                </a:solidFill>
                <a:highlight>
                  <a:srgbClr val="FFFFFF"/>
                </a:highlight>
              </a:rPr>
              <a:t>Avoid wearing jewelry in the lab as this can pose multiple safety hazards.</a:t>
            </a:r>
            <a:endParaRPr sz="2200">
              <a:solidFill>
                <a:srgbClr val="000000"/>
              </a:solidFill>
              <a:highlight>
                <a:srgbClr val="FFFFFF"/>
              </a:highlight>
            </a:endParaRPr>
          </a:p>
          <a:p>
            <a:pPr indent="-444489">
              <a:buClr>
                <a:srgbClr val="000000"/>
              </a:buClr>
              <a:buSzPts val="1650"/>
              <a:buFont typeface="Arial"/>
              <a:buChar char="●"/>
            </a:pPr>
            <a:r>
              <a:rPr lang="en" sz="2200">
                <a:solidFill>
                  <a:srgbClr val="000000"/>
                </a:solidFill>
                <a:highlight>
                  <a:srgbClr val="FFFFFF"/>
                </a:highlight>
              </a:rPr>
              <a:t>Have a thorough understanding of the </a:t>
            </a:r>
            <a:r>
              <a:rPr lang="en" sz="2200">
                <a:solidFill>
                  <a:srgbClr val="000000"/>
                </a:solidFill>
                <a:highlight>
                  <a:schemeClr val="lt1"/>
                </a:highlight>
              </a:rPr>
              <a:t>Laboratory Safety Symbols.</a:t>
            </a:r>
            <a:endParaRPr sz="2200">
              <a:solidFill>
                <a:srgbClr val="000000"/>
              </a:solidFill>
              <a:highlight>
                <a:schemeClr val="lt1"/>
              </a:highlight>
            </a:endParaRPr>
          </a:p>
          <a:p>
            <a:pPr indent="0">
              <a:spcBef>
                <a:spcPts val="1067"/>
              </a:spcBef>
              <a:buNone/>
            </a:pPr>
            <a:endParaRPr sz="2200">
              <a:solidFill>
                <a:srgbClr val="000000"/>
              </a:solidFill>
              <a:highlight>
                <a:srgbClr val="FFFFFF"/>
              </a:highlight>
            </a:endParaRPr>
          </a:p>
          <a:p>
            <a:pPr indent="0">
              <a:spcBef>
                <a:spcPts val="1067"/>
              </a:spcBef>
              <a:buNone/>
            </a:pPr>
            <a:endParaRPr sz="1400">
              <a:solidFill>
                <a:srgbClr val="000000"/>
              </a:solidFill>
              <a:highlight>
                <a:srgbClr val="FFFFFF"/>
              </a:highlight>
              <a:latin typeface="Arial"/>
              <a:ea typeface="Arial"/>
              <a:cs typeface="Arial"/>
              <a:sym typeface="Arial"/>
            </a:endParaRPr>
          </a:p>
          <a:p>
            <a:pPr indent="0">
              <a:spcBef>
                <a:spcPts val="1067"/>
              </a:spcBef>
              <a:spcAft>
                <a:spcPts val="1067"/>
              </a:spcAft>
              <a:buNone/>
            </a:pPr>
            <a:endParaRPr sz="1933">
              <a:solidFill>
                <a:srgbClr val="000000"/>
              </a:solidFill>
              <a:highlight>
                <a:srgbClr val="FFFFFF"/>
              </a:highlight>
              <a:latin typeface="Arial"/>
              <a:ea typeface="Arial"/>
              <a:cs typeface="Arial"/>
              <a:sym typeface="Arial"/>
            </a:endParaRPr>
          </a:p>
        </p:txBody>
      </p:sp>
    </p:spTree>
    <p:extLst>
      <p:ext uri="{BB962C8B-B14F-4D97-AF65-F5344CB8AC3E}">
        <p14:creationId xmlns:p14="http://schemas.microsoft.com/office/powerpoint/2010/main" val="481813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73"/>
          <p:cNvSpPr txBox="1">
            <a:spLocks noGrp="1"/>
          </p:cNvSpPr>
          <p:nvPr>
            <p:ph type="title"/>
          </p:nvPr>
        </p:nvSpPr>
        <p:spPr>
          <a:prstGeom prst="rect">
            <a:avLst/>
          </a:prstGeom>
        </p:spPr>
        <p:txBody>
          <a:bodyPr spcFirstLastPara="1" vert="horz" wrap="square" lIns="121900" tIns="121900" rIns="121900" bIns="121900" rtlCol="0" anchor="ctr" anchorCtr="0">
            <a:noAutofit/>
          </a:bodyPr>
          <a:lstStyle/>
          <a:p>
            <a:endParaRPr/>
          </a:p>
        </p:txBody>
      </p:sp>
      <p:sp>
        <p:nvSpPr>
          <p:cNvPr id="449" name="Google Shape;449;p73"/>
          <p:cNvSpPr txBox="1"/>
          <p:nvPr/>
        </p:nvSpPr>
        <p:spPr>
          <a:xfrm>
            <a:off x="1510233" y="6156200"/>
            <a:ext cx="9502000" cy="584800"/>
          </a:xfrm>
          <a:prstGeom prst="rect">
            <a:avLst/>
          </a:prstGeom>
          <a:noFill/>
          <a:ln>
            <a:noFill/>
          </a:ln>
        </p:spPr>
        <p:txBody>
          <a:bodyPr spcFirstLastPara="1" wrap="square" lIns="121900" tIns="121900" rIns="121900" bIns="121900" anchor="t" anchorCtr="0">
            <a:noAutofit/>
          </a:bodyPr>
          <a:lstStyle/>
          <a:p>
            <a:r>
              <a:rPr lang="en" sz="2667">
                <a:latin typeface="Proxima Nova"/>
                <a:ea typeface="Proxima Nova"/>
                <a:cs typeface="Proxima Nova"/>
                <a:sym typeface="Proxima Nova"/>
              </a:rPr>
              <a:t>Therefore, the type of the mixture is </a:t>
            </a:r>
            <a:r>
              <a:rPr lang="en" sz="2667" b="1" u="sng">
                <a:latin typeface="Proxima Nova"/>
                <a:ea typeface="Proxima Nova"/>
                <a:cs typeface="Proxima Nova"/>
                <a:sym typeface="Proxima Nova"/>
              </a:rPr>
              <a:t>Acid + Phenol</a:t>
            </a:r>
            <a:r>
              <a:rPr lang="en" sz="2667">
                <a:latin typeface="Proxima Nova"/>
                <a:ea typeface="Proxima Nova"/>
                <a:cs typeface="Proxima Nova"/>
                <a:sym typeface="Proxima Nova"/>
              </a:rPr>
              <a:t>.</a:t>
            </a:r>
            <a:endParaRPr sz="2667">
              <a:latin typeface="Proxima Nova"/>
              <a:ea typeface="Proxima Nova"/>
              <a:cs typeface="Proxima Nova"/>
              <a:sym typeface="Proxima Nova"/>
            </a:endParaRPr>
          </a:p>
        </p:txBody>
      </p:sp>
      <p:sp>
        <p:nvSpPr>
          <p:cNvPr id="450" name="Google Shape;450;p73"/>
          <p:cNvSpPr txBox="1"/>
          <p:nvPr/>
        </p:nvSpPr>
        <p:spPr>
          <a:xfrm>
            <a:off x="528800" y="-66133"/>
            <a:ext cx="10609200" cy="479200"/>
          </a:xfrm>
          <a:prstGeom prst="rect">
            <a:avLst/>
          </a:prstGeom>
          <a:noFill/>
          <a:ln>
            <a:noFill/>
          </a:ln>
        </p:spPr>
        <p:txBody>
          <a:bodyPr spcFirstLastPara="1" wrap="square" lIns="121900" tIns="121900" rIns="121900" bIns="121900" anchor="t" anchorCtr="0">
            <a:noAutofit/>
          </a:bodyPr>
          <a:lstStyle/>
          <a:p>
            <a:r>
              <a:rPr lang="en" sz="3733" b="1">
                <a:latin typeface="Proxima Nova"/>
                <a:ea typeface="Proxima Nova"/>
                <a:cs typeface="Proxima Nova"/>
                <a:sym typeface="Proxima Nova"/>
              </a:rPr>
              <a:t>B] DETECTION OF THE TYPE OF THE MIXTURE</a:t>
            </a:r>
            <a:endParaRPr sz="3733" b="1">
              <a:latin typeface="Proxima Nova"/>
              <a:ea typeface="Proxima Nova"/>
              <a:cs typeface="Proxima Nova"/>
              <a:sym typeface="Proxima Nova"/>
            </a:endParaRPr>
          </a:p>
        </p:txBody>
      </p:sp>
      <p:pic>
        <p:nvPicPr>
          <p:cNvPr id="451" name="Google Shape;451;p73"/>
          <p:cNvPicPr preferRelativeResize="0"/>
          <p:nvPr/>
        </p:nvPicPr>
        <p:blipFill>
          <a:blip r:embed="rId3">
            <a:alphaModFix/>
          </a:blip>
          <a:stretch>
            <a:fillRect/>
          </a:stretch>
        </p:blipFill>
        <p:spPr>
          <a:xfrm>
            <a:off x="285900" y="701800"/>
            <a:ext cx="11585768" cy="5454400"/>
          </a:xfrm>
          <a:prstGeom prst="rect">
            <a:avLst/>
          </a:prstGeom>
          <a:noFill/>
          <a:ln>
            <a:noFill/>
          </a:ln>
        </p:spPr>
      </p:pic>
    </p:spTree>
    <p:extLst>
      <p:ext uri="{BB962C8B-B14F-4D97-AF65-F5344CB8AC3E}">
        <p14:creationId xmlns:p14="http://schemas.microsoft.com/office/powerpoint/2010/main" val="254189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additive="base">
                                        <p:cTn id="7" dur="1500"/>
                                        <p:tgtEl>
                                          <p:spTgt spid="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4"/>
          <p:cNvSpPr txBox="1">
            <a:spLocks noGrp="1"/>
          </p:cNvSpPr>
          <p:nvPr>
            <p:ph type="title"/>
          </p:nvPr>
        </p:nvSpPr>
        <p:spPr>
          <a:xfrm>
            <a:off x="152400" y="593367"/>
            <a:ext cx="11887200" cy="763600"/>
          </a:xfrm>
          <a:prstGeom prst="rect">
            <a:avLst/>
          </a:prstGeom>
        </p:spPr>
        <p:txBody>
          <a:bodyPr spcFirstLastPara="1" vert="horz" wrap="square" lIns="121900" tIns="121900" rIns="121900" bIns="121900" rtlCol="0" anchor="t" anchorCtr="0">
            <a:noAutofit/>
          </a:bodyPr>
          <a:lstStyle/>
          <a:p>
            <a:r>
              <a:rPr lang="en" sz="3333" b="1"/>
              <a:t>C] SEPARATION OF THE MIXTURE INTO ITS COMPONENTS</a:t>
            </a:r>
            <a:endParaRPr sz="3333" b="1"/>
          </a:p>
        </p:txBody>
      </p:sp>
      <p:sp>
        <p:nvSpPr>
          <p:cNvPr id="457" name="Google Shape;457;p74"/>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58" name="Google Shape;458;p74"/>
          <p:cNvPicPr preferRelativeResize="0"/>
          <p:nvPr/>
        </p:nvPicPr>
        <p:blipFill>
          <a:blip r:embed="rId3">
            <a:alphaModFix/>
          </a:blip>
          <a:stretch>
            <a:fillRect/>
          </a:stretch>
        </p:blipFill>
        <p:spPr>
          <a:xfrm>
            <a:off x="152400" y="1536618"/>
            <a:ext cx="11887200" cy="4965700"/>
          </a:xfrm>
          <a:prstGeom prst="rect">
            <a:avLst/>
          </a:prstGeom>
          <a:noFill/>
          <a:ln>
            <a:noFill/>
          </a:ln>
        </p:spPr>
      </p:pic>
    </p:spTree>
    <p:extLst>
      <p:ext uri="{BB962C8B-B14F-4D97-AF65-F5344CB8AC3E}">
        <p14:creationId xmlns:p14="http://schemas.microsoft.com/office/powerpoint/2010/main" val="366167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9"/>
          <p:cNvSpPr txBox="1">
            <a:spLocks noGrp="1"/>
          </p:cNvSpPr>
          <p:nvPr>
            <p:ph type="body" idx="1"/>
          </p:nvPr>
        </p:nvSpPr>
        <p:spPr>
          <a:xfrm>
            <a:off x="366033" y="1217333"/>
            <a:ext cx="5917600" cy="4230000"/>
          </a:xfrm>
          <a:prstGeom prst="rect">
            <a:avLst/>
          </a:prstGeom>
        </p:spPr>
        <p:txBody>
          <a:bodyPr spcFirstLastPara="1" vert="horz" wrap="square" lIns="121900" tIns="121900" rIns="121900" bIns="121900" rtlCol="0" anchor="t" anchorCtr="0">
            <a:noAutofit/>
          </a:bodyPr>
          <a:lstStyle/>
          <a:p>
            <a:pPr marL="0" indent="0">
              <a:spcBef>
                <a:spcPts val="1333"/>
              </a:spcBef>
              <a:buNone/>
            </a:pPr>
            <a:r>
              <a:rPr lang="en" sz="3733">
                <a:solidFill>
                  <a:srgbClr val="000000"/>
                </a:solidFill>
                <a:latin typeface="Arial"/>
                <a:ea typeface="Arial"/>
                <a:cs typeface="Arial"/>
                <a:sym typeface="Arial"/>
              </a:rPr>
              <a:t> ChemSafeLabs: Safety Symbols (15.45 min)</a:t>
            </a:r>
            <a:endParaRPr sz="3733">
              <a:solidFill>
                <a:srgbClr val="000000"/>
              </a:solidFill>
              <a:latin typeface="Arial"/>
              <a:ea typeface="Arial"/>
              <a:cs typeface="Arial"/>
              <a:sym typeface="Arial"/>
            </a:endParaRPr>
          </a:p>
          <a:p>
            <a:pPr marL="0" indent="0">
              <a:spcBef>
                <a:spcPts val="1333"/>
              </a:spcBef>
              <a:buNone/>
            </a:pPr>
            <a:endParaRPr sz="3733">
              <a:solidFill>
                <a:srgbClr val="000000"/>
              </a:solidFill>
              <a:latin typeface="Arial"/>
              <a:ea typeface="Arial"/>
              <a:cs typeface="Arial"/>
              <a:sym typeface="Arial"/>
            </a:endParaRPr>
          </a:p>
          <a:p>
            <a:pPr marL="0" indent="0">
              <a:spcBef>
                <a:spcPts val="1333"/>
              </a:spcBef>
              <a:buNone/>
            </a:pPr>
            <a:r>
              <a:rPr lang="en" sz="3733" u="sng">
                <a:solidFill>
                  <a:srgbClr val="4A86E8"/>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https://youtu.be/ywJXZE3da5U</a:t>
            </a:r>
            <a:endParaRPr sz="3733" u="sng">
              <a:solidFill>
                <a:srgbClr val="4A86E8"/>
              </a:solidFill>
              <a:latin typeface="Arial"/>
              <a:ea typeface="Arial"/>
              <a:cs typeface="Arial"/>
              <a:sym typeface="Arial"/>
            </a:endParaRPr>
          </a:p>
          <a:p>
            <a:pPr marL="0" indent="0">
              <a:spcAft>
                <a:spcPts val="2133"/>
              </a:spcAft>
              <a:buNone/>
            </a:pPr>
            <a:endParaRPr sz="3200"/>
          </a:p>
        </p:txBody>
      </p:sp>
      <p:pic>
        <p:nvPicPr>
          <p:cNvPr id="130" name="Google Shape;130;p29"/>
          <p:cNvPicPr preferRelativeResize="0"/>
          <p:nvPr/>
        </p:nvPicPr>
        <p:blipFill>
          <a:blip r:embed="rId4">
            <a:alphaModFix/>
          </a:blip>
          <a:stretch>
            <a:fillRect/>
          </a:stretch>
        </p:blipFill>
        <p:spPr>
          <a:xfrm>
            <a:off x="6477000" y="1524000"/>
            <a:ext cx="5715000" cy="3810000"/>
          </a:xfrm>
          <a:prstGeom prst="rect">
            <a:avLst/>
          </a:prstGeom>
          <a:noFill/>
          <a:ln>
            <a:noFill/>
          </a:ln>
        </p:spPr>
      </p:pic>
    </p:spTree>
    <p:extLst>
      <p:ext uri="{BB962C8B-B14F-4D97-AF65-F5344CB8AC3E}">
        <p14:creationId xmlns:p14="http://schemas.microsoft.com/office/powerpoint/2010/main" val="2867675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30"/>
          <p:cNvSpPr txBox="1">
            <a:spLocks noGrp="1"/>
          </p:cNvSpPr>
          <p:nvPr>
            <p:ph type="body" idx="1"/>
          </p:nvPr>
        </p:nvSpPr>
        <p:spPr>
          <a:xfrm>
            <a:off x="415600" y="787000"/>
            <a:ext cx="11033200" cy="5304800"/>
          </a:xfrm>
          <a:prstGeom prst="rect">
            <a:avLst/>
          </a:prstGeom>
        </p:spPr>
        <p:txBody>
          <a:bodyPr spcFirstLastPara="1" vert="horz" wrap="square" lIns="121900" tIns="121900" rIns="121900" bIns="121900" rtlCol="0" anchor="t" anchorCtr="0">
            <a:noAutofit/>
          </a:bodyPr>
          <a:lstStyle/>
          <a:p>
            <a:pPr marL="0" indent="0">
              <a:spcAft>
                <a:spcPts val="2133"/>
              </a:spcAft>
              <a:buNone/>
            </a:pPr>
            <a:r>
              <a:rPr lang="en" sz="2133">
                <a:solidFill>
                  <a:srgbClr val="000000"/>
                </a:solidFill>
              </a:rPr>
              <a:t>Now that you have watched the video, list down the points on </a:t>
            </a:r>
            <a:r>
              <a:rPr lang="en" sz="2133" b="1">
                <a:solidFill>
                  <a:srgbClr val="000000"/>
                </a:solidFill>
              </a:rPr>
              <a:t>Laboratory Safety Symbols </a:t>
            </a:r>
            <a:r>
              <a:rPr lang="en" sz="2133">
                <a:solidFill>
                  <a:srgbClr val="000000"/>
                </a:solidFill>
              </a:rPr>
              <a:t>in your rough journal.</a:t>
            </a:r>
            <a:endParaRPr sz="2133">
              <a:solidFill>
                <a:srgbClr val="000000"/>
              </a:solidFill>
            </a:endParaRPr>
          </a:p>
        </p:txBody>
      </p:sp>
      <p:pic>
        <p:nvPicPr>
          <p:cNvPr id="136" name="Google Shape;136;p30"/>
          <p:cNvPicPr preferRelativeResize="0"/>
          <p:nvPr/>
        </p:nvPicPr>
        <p:blipFill>
          <a:blip r:embed="rId3">
            <a:alphaModFix/>
          </a:blip>
          <a:stretch>
            <a:fillRect/>
          </a:stretch>
        </p:blipFill>
        <p:spPr>
          <a:xfrm>
            <a:off x="543400" y="1817567"/>
            <a:ext cx="10680501" cy="4403367"/>
          </a:xfrm>
          <a:prstGeom prst="rect">
            <a:avLst/>
          </a:prstGeom>
          <a:noFill/>
          <a:ln>
            <a:noFill/>
          </a:ln>
        </p:spPr>
      </p:pic>
    </p:spTree>
    <p:extLst>
      <p:ext uri="{BB962C8B-B14F-4D97-AF65-F5344CB8AC3E}">
        <p14:creationId xmlns:p14="http://schemas.microsoft.com/office/powerpoint/2010/main" val="3690676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1"/>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sz="3467" b="1"/>
              <a:t>Different Type of Component as per Functional Group</a:t>
            </a:r>
            <a:endParaRPr sz="3467" b="1"/>
          </a:p>
        </p:txBody>
      </p:sp>
      <p:pic>
        <p:nvPicPr>
          <p:cNvPr id="142" name="Google Shape;142;p31"/>
          <p:cNvPicPr preferRelativeResize="0"/>
          <p:nvPr/>
        </p:nvPicPr>
        <p:blipFill rotWithShape="1">
          <a:blip r:embed="rId3">
            <a:alphaModFix/>
          </a:blip>
          <a:srcRect l="25379" t="10997" r="28583" b="16507"/>
          <a:stretch/>
        </p:blipFill>
        <p:spPr>
          <a:xfrm>
            <a:off x="3150733" y="1499901"/>
            <a:ext cx="5804499" cy="5141135"/>
          </a:xfrm>
          <a:prstGeom prst="rect">
            <a:avLst/>
          </a:prstGeom>
          <a:noFill/>
          <a:ln>
            <a:noFill/>
          </a:ln>
        </p:spPr>
      </p:pic>
    </p:spTree>
    <p:extLst>
      <p:ext uri="{BB962C8B-B14F-4D97-AF65-F5344CB8AC3E}">
        <p14:creationId xmlns:p14="http://schemas.microsoft.com/office/powerpoint/2010/main" val="2296918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2"/>
          <p:cNvSpPr txBox="1">
            <a:spLocks noGrp="1"/>
          </p:cNvSpPr>
          <p:nvPr>
            <p:ph type="title"/>
          </p:nvPr>
        </p:nvSpPr>
        <p:spPr>
          <a:xfrm>
            <a:off x="266400" y="187733"/>
            <a:ext cx="11659200" cy="763600"/>
          </a:xfrm>
          <a:prstGeom prst="rect">
            <a:avLst/>
          </a:prstGeom>
          <a:solidFill>
            <a:srgbClr val="A0CBB4"/>
          </a:solidFill>
        </p:spPr>
        <p:txBody>
          <a:bodyPr spcFirstLastPara="1" vert="horz" wrap="square" lIns="121900" tIns="121900" rIns="121900" bIns="121900" rtlCol="0" anchor="t" anchorCtr="0">
            <a:noAutofit/>
          </a:bodyPr>
          <a:lstStyle/>
          <a:p>
            <a:r>
              <a:rPr lang="en" sz="3600" b="1"/>
              <a:t>Organic Separation - Binary Mixture (Solid - Solid type)</a:t>
            </a:r>
            <a:endParaRPr sz="3600" b="1"/>
          </a:p>
        </p:txBody>
      </p:sp>
      <p:sp>
        <p:nvSpPr>
          <p:cNvPr id="148" name="Google Shape;148;p32"/>
          <p:cNvSpPr txBox="1">
            <a:spLocks noGrp="1"/>
          </p:cNvSpPr>
          <p:nvPr>
            <p:ph type="body" idx="1"/>
          </p:nvPr>
        </p:nvSpPr>
        <p:spPr>
          <a:xfrm>
            <a:off x="415600" y="998933"/>
            <a:ext cx="11360800" cy="5680000"/>
          </a:xfrm>
          <a:prstGeom prst="rect">
            <a:avLst/>
          </a:prstGeom>
        </p:spPr>
        <p:txBody>
          <a:bodyPr spcFirstLastPara="1" vert="horz" wrap="square" lIns="121900" tIns="121900" rIns="121900" bIns="121900" rtlCol="0" anchor="t" anchorCtr="0">
            <a:noAutofit/>
          </a:bodyPr>
          <a:lstStyle/>
          <a:p>
            <a:pPr marL="0" indent="0">
              <a:spcBef>
                <a:spcPts val="1600"/>
              </a:spcBef>
              <a:buNone/>
            </a:pPr>
            <a:r>
              <a:rPr lang="en" sz="1600" b="1">
                <a:solidFill>
                  <a:srgbClr val="000000"/>
                </a:solidFill>
                <a:latin typeface="Times New Roman"/>
                <a:ea typeface="Times New Roman"/>
                <a:cs typeface="Times New Roman"/>
                <a:sym typeface="Times New Roman"/>
              </a:rPr>
              <a:t>Steps involved in binary mixture / Format of writing the experiment :</a:t>
            </a:r>
            <a:endParaRPr sz="1600" b="1">
              <a:solidFill>
                <a:srgbClr val="000000"/>
              </a:solidFill>
              <a:latin typeface="Times New Roman"/>
              <a:ea typeface="Times New Roman"/>
              <a:cs typeface="Times New Roman"/>
              <a:sym typeface="Times New Roman"/>
            </a:endParaRPr>
          </a:p>
          <a:p>
            <a:pPr indent="-406390">
              <a:lnSpc>
                <a:spcPct val="150000"/>
              </a:lnSpc>
              <a:spcBef>
                <a:spcPts val="1600"/>
              </a:spcBef>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Preliminary Tests</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Detection of the type of the mixture</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Separation of the mixture into its components</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Determination of Yield</a:t>
            </a:r>
            <a:r>
              <a:rPr lang="en" sz="1600">
                <a:solidFill>
                  <a:srgbClr val="000000"/>
                </a:solidFill>
                <a:latin typeface="Times New Roman"/>
                <a:ea typeface="Times New Roman"/>
                <a:cs typeface="Times New Roman"/>
                <a:sym typeface="Times New Roman"/>
              </a:rPr>
              <a:t>:</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Identification of Component A [  ] or B [  ]</a:t>
            </a:r>
            <a:r>
              <a:rPr lang="en" sz="1600">
                <a:solidFill>
                  <a:srgbClr val="000000"/>
                </a:solidFill>
                <a:latin typeface="Times New Roman"/>
                <a:ea typeface="Times New Roman"/>
                <a:cs typeface="Times New Roman"/>
                <a:sym typeface="Times New Roman"/>
              </a:rPr>
              <a:t>:                          </a:t>
            </a:r>
            <a:r>
              <a:rPr lang="en" sz="1600">
                <a:solidFill>
                  <a:srgbClr val="0000FF"/>
                </a:solidFill>
                <a:latin typeface="Times New Roman"/>
                <a:ea typeface="Times New Roman"/>
                <a:cs typeface="Times New Roman"/>
                <a:sym typeface="Times New Roman"/>
              </a:rPr>
              <a:t>[Characterisation of one of the component A/B]</a:t>
            </a:r>
            <a:endParaRPr sz="1600">
              <a:solidFill>
                <a:srgbClr val="0000FF"/>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Preliminary tests:</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Solubility tests / Miscibility tests:</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Elemental analysis:</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Determination of class of Compound under ______ group</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Physical constant:</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Confirmatory test:</a:t>
            </a:r>
            <a:endParaRPr sz="1600">
              <a:solidFill>
                <a:srgbClr val="000000"/>
              </a:solidFill>
              <a:latin typeface="Times New Roman"/>
              <a:ea typeface="Times New Roman"/>
              <a:cs typeface="Times New Roman"/>
              <a:sym typeface="Times New Roman"/>
            </a:endParaRPr>
          </a:p>
          <a:p>
            <a:pPr marL="1600160" lvl="1" indent="-482588">
              <a:lnSpc>
                <a:spcPct val="150000"/>
              </a:lnSpc>
              <a:spcBef>
                <a:spcPts val="0"/>
              </a:spcBef>
              <a:buClr>
                <a:srgbClr val="000000"/>
              </a:buClr>
              <a:buSzPts val="1200"/>
              <a:buFont typeface="Times New Roman"/>
              <a:buAutoNum type="alphaLcParenR"/>
            </a:pPr>
            <a:r>
              <a:rPr lang="en" sz="1600">
                <a:solidFill>
                  <a:srgbClr val="000000"/>
                </a:solidFill>
                <a:latin typeface="Times New Roman"/>
                <a:ea typeface="Times New Roman"/>
                <a:cs typeface="Times New Roman"/>
                <a:sym typeface="Times New Roman"/>
              </a:rPr>
              <a:t> Formulae: </a:t>
            </a:r>
            <a:endParaRPr sz="1600">
              <a:solidFill>
                <a:srgbClr val="000000"/>
              </a:solidFill>
              <a:latin typeface="Times New Roman"/>
              <a:ea typeface="Times New Roman"/>
              <a:cs typeface="Times New Roman"/>
              <a:sym typeface="Times New Roman"/>
            </a:endParaRPr>
          </a:p>
          <a:p>
            <a:pPr indent="-406390">
              <a:lnSpc>
                <a:spcPct val="150000"/>
              </a:lnSpc>
              <a:buClr>
                <a:srgbClr val="000000"/>
              </a:buClr>
              <a:buSzPts val="1200"/>
              <a:buFont typeface="Times New Roman"/>
              <a:buAutoNum type="alphaUcParenR"/>
            </a:pPr>
            <a:r>
              <a:rPr lang="en" sz="1600" b="1">
                <a:solidFill>
                  <a:srgbClr val="000000"/>
                </a:solidFill>
                <a:latin typeface="Times New Roman"/>
                <a:ea typeface="Times New Roman"/>
                <a:cs typeface="Times New Roman"/>
                <a:sym typeface="Times New Roman"/>
              </a:rPr>
              <a:t>Conclusion</a:t>
            </a:r>
            <a:r>
              <a:rPr lang="en" sz="1600">
                <a:solidFill>
                  <a:srgbClr val="000000"/>
                </a:solidFill>
                <a:latin typeface="Times New Roman"/>
                <a:ea typeface="Times New Roman"/>
                <a:cs typeface="Times New Roman"/>
                <a:sym typeface="Times New Roman"/>
              </a:rPr>
              <a:t>:</a:t>
            </a:r>
            <a:endParaRPr/>
          </a:p>
        </p:txBody>
      </p:sp>
    </p:spTree>
    <p:extLst>
      <p:ext uri="{BB962C8B-B14F-4D97-AF65-F5344CB8AC3E}">
        <p14:creationId xmlns:p14="http://schemas.microsoft.com/office/powerpoint/2010/main" val="3617926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1596</Words>
  <Application>Microsoft Office PowerPoint</Application>
  <PresentationFormat>Widescreen</PresentationFormat>
  <Paragraphs>197</Paragraphs>
  <Slides>51</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Proxima Nova</vt:lpstr>
      <vt:lpstr>Roboto</vt:lpstr>
      <vt:lpstr>Times New Roman</vt:lpstr>
      <vt:lpstr>Office Theme</vt:lpstr>
      <vt:lpstr>PowerPoint Presentation</vt:lpstr>
      <vt:lpstr>TYBSC CHEMISTRY PRACTICAL </vt:lpstr>
      <vt:lpstr>LAB SAFETY</vt:lpstr>
      <vt:lpstr>Important Laboratory Safety Rules</vt:lpstr>
      <vt:lpstr>PowerPoint Presentation</vt:lpstr>
      <vt:lpstr>PowerPoint Presentation</vt:lpstr>
      <vt:lpstr>PowerPoint Presentation</vt:lpstr>
      <vt:lpstr>Different Type of Component as per Functional Group</vt:lpstr>
      <vt:lpstr>Organic Separation - Binary Mixture (Solid - Solid type)</vt:lpstr>
      <vt:lpstr>ORGANIC SEPARATION OF BINARY MIXTURE</vt:lpstr>
      <vt:lpstr>Elucidate the steps to determine the mixture, given that the type is:</vt:lpstr>
      <vt:lpstr>Now let us ask ourselves few questions to understand the chemistry behind the reactions….</vt:lpstr>
      <vt:lpstr>Reactions Happening in this Type when one of the given component is an Acid, on treating with saturated sodium bicarbonate.  What would be the reaction in case the component is acid or phenol? </vt:lpstr>
      <vt:lpstr>Regeneration of Acid / Phenol on addition of HCl</vt:lpstr>
      <vt:lpstr>B) DETECTION  OF THE TYPE OF MIXTURE</vt:lpstr>
      <vt:lpstr>PowerPoint Presentation</vt:lpstr>
      <vt:lpstr>C) Bulk Separation</vt:lpstr>
      <vt:lpstr>C) SEPERATION OF THE MIXTURE INTO  ITS COMPONENTS</vt:lpstr>
      <vt:lpstr>E) IDENTIFICATION OF COMPONENT A / B</vt:lpstr>
      <vt:lpstr>PowerPoint Presentation</vt:lpstr>
      <vt:lpstr>PowerPoint Presentation</vt:lpstr>
      <vt:lpstr>CONCLUSION</vt:lpstr>
      <vt:lpstr>Organic Separation - Binary Mixture (Solid - Solid type)</vt:lpstr>
      <vt:lpstr>PowerPoint Presentation</vt:lpstr>
      <vt:lpstr>REFER  ALL MANUAL  IN TEAMS FILES</vt:lpstr>
      <vt:lpstr>Elucidate the steps to determine the mixture, given that the type is: Mix no. 2</vt:lpstr>
      <vt:lpstr>A] PRELIMINARY TESTS</vt:lpstr>
      <vt:lpstr>PowerPoint Presentation</vt:lpstr>
      <vt:lpstr>Reactions Happening in this Type when one of the given component is a Phenol, on treating with sodium hydroxide (NaOH).  What would be the reaction in case the component is acid or phenol? </vt:lpstr>
      <vt:lpstr>Regeneration of Acid / Phenol on addition of HCl</vt:lpstr>
      <vt:lpstr>C] SEPARATION OF THE MIXTURE INTO ITS COMPONENTS</vt:lpstr>
      <vt:lpstr>D] CHARACTERISATION OF COMPONENT B (Neutral)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 CONCLUSION</vt:lpstr>
      <vt:lpstr>INDEX OF ORGANIC MIXTURE in Rough Journal</vt:lpstr>
      <vt:lpstr>PowerPoint Presentation</vt:lpstr>
      <vt:lpstr>Inorganic Preparation - Potassium diaquo bis (oxalato) cuprate (II) </vt:lpstr>
      <vt:lpstr>Structure of Reactants</vt:lpstr>
      <vt:lpstr>PowerPoint Presentation</vt:lpstr>
      <vt:lpstr>PowerPoint Presentation</vt:lpstr>
      <vt:lpstr>INDEX OF INORGANIC PREPARATION in Rough Journal</vt:lpstr>
      <vt:lpstr>Elucidate the steps to determine the mixture, given that the type is: Mix no. 3</vt:lpstr>
      <vt:lpstr>A] PRELIMINARY TESTS</vt:lpstr>
      <vt:lpstr>PowerPoint Presentation</vt:lpstr>
      <vt:lpstr>C] SEPARATION OF THE MIXTURE INTO ITS COMPONENTS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cp:revision>
  <dcterms:created xsi:type="dcterms:W3CDTF">2020-12-11T06:32:12Z</dcterms:created>
  <dcterms:modified xsi:type="dcterms:W3CDTF">2020-12-11T06:32:48Z</dcterms:modified>
</cp:coreProperties>
</file>