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1" r:id="rId7"/>
    <p:sldId id="263" r:id="rId8"/>
    <p:sldId id="265" r:id="rId9"/>
    <p:sldId id="266" r:id="rId10"/>
    <p:sldId id="267" r:id="rId11"/>
    <p:sldId id="268" r:id="rId12"/>
    <p:sldId id="264" r:id="rId13"/>
    <p:sldId id="262" r:id="rId14"/>
    <p:sldId id="271" r:id="rId15"/>
    <p:sldId id="269" r:id="rId16"/>
    <p:sldId id="270"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0" r:id="rId44"/>
    <p:sldId id="298" r:id="rId45"/>
    <p:sldId id="299"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notesMaster" Target="notesMasters/notesMaster1.xml" /><Relationship Id="rId8" Type="http://schemas.openxmlformats.org/officeDocument/2006/relationships/slide" Target="slides/slide7.xml" /><Relationship Id="rId51"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4F9AD-31E2-4A14-A428-2BE38EF2D2D1}" type="datetimeFigureOut">
              <a:rPr lang="en-US" smtClean="0"/>
              <a:pPr/>
              <a:t>12/11/2020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80CD2-78AB-4A32-93CB-E68651DC8D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CDC5BC-AED5-480B-B982-82EC166224E4}" type="datetime1">
              <a:rPr lang="en-US" smtClean="0"/>
              <a:pPr/>
              <a:t>12/11/2020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Dr. A. Okullo</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03FCFAC-BE17-40D8-980A-A849198A5E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1C1459-58F9-4EE3-9B12-EEB810D2F17D}" type="datetime1">
              <a:rPr lang="en-US" smtClean="0"/>
              <a:pPr/>
              <a:t>12/11/2020</a:t>
            </a:fld>
            <a:endParaRPr lang="en-US"/>
          </a:p>
        </p:txBody>
      </p:sp>
      <p:sp>
        <p:nvSpPr>
          <p:cNvPr id="5" name="Footer Placeholder 4"/>
          <p:cNvSpPr>
            <a:spLocks noGrp="1"/>
          </p:cNvSpPr>
          <p:nvPr>
            <p:ph type="ftr" sz="quarter" idx="11"/>
          </p:nvPr>
        </p:nvSpPr>
        <p:spPr/>
        <p:txBody>
          <a:bodyPr/>
          <a:lstStyle/>
          <a:p>
            <a:r>
              <a:rPr lang="en-US"/>
              <a:t>Dr. A. Okullo</a:t>
            </a:r>
          </a:p>
        </p:txBody>
      </p:sp>
      <p:sp>
        <p:nvSpPr>
          <p:cNvPr id="6" name="Slide Number Placeholder 5"/>
          <p:cNvSpPr>
            <a:spLocks noGrp="1"/>
          </p:cNvSpPr>
          <p:nvPr>
            <p:ph type="sldNum" sz="quarter" idx="12"/>
          </p:nvPr>
        </p:nvSpPr>
        <p:spPr/>
        <p:txBody>
          <a:bodyPr/>
          <a:lstStyle/>
          <a:p>
            <a:fld id="{503FCFAC-BE17-40D8-980A-A849198A5E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1E42E3-B6CE-4F07-A479-CCB9183EA68E}" type="datetime1">
              <a:rPr lang="en-US" smtClean="0"/>
              <a:pPr/>
              <a:t>12/11/2020</a:t>
            </a:fld>
            <a:endParaRPr lang="en-US"/>
          </a:p>
        </p:txBody>
      </p:sp>
      <p:sp>
        <p:nvSpPr>
          <p:cNvPr id="5" name="Footer Placeholder 4"/>
          <p:cNvSpPr>
            <a:spLocks noGrp="1"/>
          </p:cNvSpPr>
          <p:nvPr>
            <p:ph type="ftr" sz="quarter" idx="11"/>
          </p:nvPr>
        </p:nvSpPr>
        <p:spPr/>
        <p:txBody>
          <a:bodyPr/>
          <a:lstStyle/>
          <a:p>
            <a:r>
              <a:rPr lang="en-US"/>
              <a:t>Dr. A. Okullo</a:t>
            </a:r>
          </a:p>
        </p:txBody>
      </p:sp>
      <p:sp>
        <p:nvSpPr>
          <p:cNvPr id="6" name="Slide Number Placeholder 5"/>
          <p:cNvSpPr>
            <a:spLocks noGrp="1"/>
          </p:cNvSpPr>
          <p:nvPr>
            <p:ph type="sldNum" sz="quarter" idx="12"/>
          </p:nvPr>
        </p:nvSpPr>
        <p:spPr/>
        <p:txBody>
          <a:bodyPr/>
          <a:lstStyle/>
          <a:p>
            <a:fld id="{503FCFAC-BE17-40D8-980A-A849198A5E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85EE5E-D578-45EE-970F-18979DD73AE5}" type="datetime1">
              <a:rPr lang="en-US" smtClean="0"/>
              <a:pPr/>
              <a:t>12/11/2020</a:t>
            </a:fld>
            <a:endParaRPr lang="en-US"/>
          </a:p>
        </p:txBody>
      </p:sp>
      <p:sp>
        <p:nvSpPr>
          <p:cNvPr id="5" name="Footer Placeholder 4"/>
          <p:cNvSpPr>
            <a:spLocks noGrp="1"/>
          </p:cNvSpPr>
          <p:nvPr>
            <p:ph type="ftr" sz="quarter" idx="11"/>
          </p:nvPr>
        </p:nvSpPr>
        <p:spPr/>
        <p:txBody>
          <a:bodyPr/>
          <a:lstStyle/>
          <a:p>
            <a:r>
              <a:rPr lang="en-US"/>
              <a:t>Dr. A. Okullo</a:t>
            </a:r>
          </a:p>
        </p:txBody>
      </p:sp>
      <p:sp>
        <p:nvSpPr>
          <p:cNvPr id="6" name="Slide Number Placeholder 5"/>
          <p:cNvSpPr>
            <a:spLocks noGrp="1"/>
          </p:cNvSpPr>
          <p:nvPr>
            <p:ph type="sldNum" sz="quarter" idx="12"/>
          </p:nvPr>
        </p:nvSpPr>
        <p:spPr/>
        <p:txBody>
          <a:bodyPr/>
          <a:lstStyle/>
          <a:p>
            <a:fld id="{503FCFAC-BE17-40D8-980A-A849198A5E8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10F8290-0637-4FA5-B195-C45A0F6911B6}" type="datetime1">
              <a:rPr lang="en-US" smtClean="0"/>
              <a:pPr/>
              <a:t>12/11/2020</a:t>
            </a:fld>
            <a:endParaRPr lang="en-US"/>
          </a:p>
        </p:txBody>
      </p:sp>
      <p:sp>
        <p:nvSpPr>
          <p:cNvPr id="5" name="Footer Placeholder 4"/>
          <p:cNvSpPr>
            <a:spLocks noGrp="1"/>
          </p:cNvSpPr>
          <p:nvPr>
            <p:ph type="ftr" sz="quarter" idx="11"/>
          </p:nvPr>
        </p:nvSpPr>
        <p:spPr/>
        <p:txBody>
          <a:bodyPr/>
          <a:lstStyle/>
          <a:p>
            <a:r>
              <a:rPr lang="en-US"/>
              <a:t>Dr. A. Okullo</a:t>
            </a:r>
          </a:p>
        </p:txBody>
      </p:sp>
      <p:sp>
        <p:nvSpPr>
          <p:cNvPr id="6" name="Slide Number Placeholder 5"/>
          <p:cNvSpPr>
            <a:spLocks noGrp="1"/>
          </p:cNvSpPr>
          <p:nvPr>
            <p:ph type="sldNum" sz="quarter" idx="12"/>
          </p:nvPr>
        </p:nvSpPr>
        <p:spPr/>
        <p:txBody>
          <a:bodyPr/>
          <a:lstStyle/>
          <a:p>
            <a:fld id="{503FCFAC-BE17-40D8-980A-A849198A5E8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F2451A0-1AEA-4412-A4DD-FF3FD118D8A9}" type="datetime1">
              <a:rPr lang="en-US" smtClean="0"/>
              <a:pPr/>
              <a:t>12/11/2020</a:t>
            </a:fld>
            <a:endParaRPr lang="en-US"/>
          </a:p>
        </p:txBody>
      </p:sp>
      <p:sp>
        <p:nvSpPr>
          <p:cNvPr id="6" name="Footer Placeholder 5"/>
          <p:cNvSpPr>
            <a:spLocks noGrp="1"/>
          </p:cNvSpPr>
          <p:nvPr>
            <p:ph type="ftr" sz="quarter" idx="11"/>
          </p:nvPr>
        </p:nvSpPr>
        <p:spPr/>
        <p:txBody>
          <a:bodyPr/>
          <a:lstStyle/>
          <a:p>
            <a:r>
              <a:rPr lang="en-US"/>
              <a:t>Dr. A. Okullo</a:t>
            </a:r>
          </a:p>
        </p:txBody>
      </p:sp>
      <p:sp>
        <p:nvSpPr>
          <p:cNvPr id="7" name="Slide Number Placeholder 6"/>
          <p:cNvSpPr>
            <a:spLocks noGrp="1"/>
          </p:cNvSpPr>
          <p:nvPr>
            <p:ph type="sldNum" sz="quarter" idx="12"/>
          </p:nvPr>
        </p:nvSpPr>
        <p:spPr/>
        <p:txBody>
          <a:bodyPr/>
          <a:lstStyle/>
          <a:p>
            <a:fld id="{503FCFAC-BE17-40D8-980A-A849198A5E8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FDCAFB4-0B85-453A-962F-C08B9019BC19}" type="datetime1">
              <a:rPr lang="en-US" smtClean="0"/>
              <a:pPr/>
              <a:t>12/11/2020</a:t>
            </a:fld>
            <a:endParaRPr lang="en-US"/>
          </a:p>
        </p:txBody>
      </p:sp>
      <p:sp>
        <p:nvSpPr>
          <p:cNvPr id="8" name="Footer Placeholder 7"/>
          <p:cNvSpPr>
            <a:spLocks noGrp="1"/>
          </p:cNvSpPr>
          <p:nvPr>
            <p:ph type="ftr" sz="quarter" idx="11"/>
          </p:nvPr>
        </p:nvSpPr>
        <p:spPr/>
        <p:txBody>
          <a:bodyPr/>
          <a:lstStyle/>
          <a:p>
            <a:r>
              <a:rPr lang="en-US"/>
              <a:t>Dr. A. Okullo</a:t>
            </a:r>
          </a:p>
        </p:txBody>
      </p:sp>
      <p:sp>
        <p:nvSpPr>
          <p:cNvPr id="9" name="Slide Number Placeholder 8"/>
          <p:cNvSpPr>
            <a:spLocks noGrp="1"/>
          </p:cNvSpPr>
          <p:nvPr>
            <p:ph type="sldNum" sz="quarter" idx="12"/>
          </p:nvPr>
        </p:nvSpPr>
        <p:spPr/>
        <p:txBody>
          <a:bodyPr/>
          <a:lstStyle/>
          <a:p>
            <a:fld id="{503FCFAC-BE17-40D8-980A-A849198A5E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10AE61-0633-4CE8-81B3-82A5A6723F40}" type="datetime1">
              <a:rPr lang="en-US" smtClean="0"/>
              <a:pPr/>
              <a:t>12/11/2020</a:t>
            </a:fld>
            <a:endParaRPr lang="en-US"/>
          </a:p>
        </p:txBody>
      </p:sp>
      <p:sp>
        <p:nvSpPr>
          <p:cNvPr id="4" name="Footer Placeholder 3"/>
          <p:cNvSpPr>
            <a:spLocks noGrp="1"/>
          </p:cNvSpPr>
          <p:nvPr>
            <p:ph type="ftr" sz="quarter" idx="11"/>
          </p:nvPr>
        </p:nvSpPr>
        <p:spPr/>
        <p:txBody>
          <a:bodyPr/>
          <a:lstStyle/>
          <a:p>
            <a:r>
              <a:rPr lang="en-US"/>
              <a:t>Dr. A. Okullo</a:t>
            </a:r>
          </a:p>
        </p:txBody>
      </p:sp>
      <p:sp>
        <p:nvSpPr>
          <p:cNvPr id="5" name="Slide Number Placeholder 4"/>
          <p:cNvSpPr>
            <a:spLocks noGrp="1"/>
          </p:cNvSpPr>
          <p:nvPr>
            <p:ph type="sldNum" sz="quarter" idx="12"/>
          </p:nvPr>
        </p:nvSpPr>
        <p:spPr/>
        <p:txBody>
          <a:bodyPr/>
          <a:lstStyle/>
          <a:p>
            <a:fld id="{503FCFAC-BE17-40D8-980A-A849198A5E8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61AFF-1B08-4DF4-ACED-B78141163BEE}" type="datetime1">
              <a:rPr lang="en-US" smtClean="0"/>
              <a:pPr/>
              <a:t>12/11/2020</a:t>
            </a:fld>
            <a:endParaRPr lang="en-US"/>
          </a:p>
        </p:txBody>
      </p:sp>
      <p:sp>
        <p:nvSpPr>
          <p:cNvPr id="3" name="Footer Placeholder 2"/>
          <p:cNvSpPr>
            <a:spLocks noGrp="1"/>
          </p:cNvSpPr>
          <p:nvPr>
            <p:ph type="ftr" sz="quarter" idx="11"/>
          </p:nvPr>
        </p:nvSpPr>
        <p:spPr/>
        <p:txBody>
          <a:bodyPr/>
          <a:lstStyle/>
          <a:p>
            <a:r>
              <a:rPr lang="en-US"/>
              <a:t>Dr. A. Okullo</a:t>
            </a:r>
          </a:p>
        </p:txBody>
      </p:sp>
      <p:sp>
        <p:nvSpPr>
          <p:cNvPr id="4" name="Slide Number Placeholder 3"/>
          <p:cNvSpPr>
            <a:spLocks noGrp="1"/>
          </p:cNvSpPr>
          <p:nvPr>
            <p:ph type="sldNum" sz="quarter" idx="12"/>
          </p:nvPr>
        </p:nvSpPr>
        <p:spPr/>
        <p:txBody>
          <a:bodyPr/>
          <a:lstStyle/>
          <a:p>
            <a:fld id="{503FCFAC-BE17-40D8-980A-A849198A5E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EBE972B-945A-4A35-A4F0-9B3697803C50}" type="datetime1">
              <a:rPr lang="en-US" smtClean="0"/>
              <a:pPr/>
              <a:t>12/11/2020</a:t>
            </a:fld>
            <a:endParaRPr lang="en-US"/>
          </a:p>
        </p:txBody>
      </p:sp>
      <p:sp>
        <p:nvSpPr>
          <p:cNvPr id="6" name="Footer Placeholder 5"/>
          <p:cNvSpPr>
            <a:spLocks noGrp="1"/>
          </p:cNvSpPr>
          <p:nvPr>
            <p:ph type="ftr" sz="quarter" idx="11"/>
          </p:nvPr>
        </p:nvSpPr>
        <p:spPr/>
        <p:txBody>
          <a:bodyPr/>
          <a:lstStyle/>
          <a:p>
            <a:r>
              <a:rPr lang="en-US"/>
              <a:t>Dr. A. Okullo</a:t>
            </a:r>
          </a:p>
        </p:txBody>
      </p:sp>
      <p:sp>
        <p:nvSpPr>
          <p:cNvPr id="7" name="Slide Number Placeholder 6"/>
          <p:cNvSpPr>
            <a:spLocks noGrp="1"/>
          </p:cNvSpPr>
          <p:nvPr>
            <p:ph type="sldNum" sz="quarter" idx="12"/>
          </p:nvPr>
        </p:nvSpPr>
        <p:spPr/>
        <p:txBody>
          <a:bodyPr/>
          <a:lstStyle/>
          <a:p>
            <a:fld id="{503FCFAC-BE17-40D8-980A-A849198A5E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C2C0B2-5E65-4CB6-ABA6-4F4E4E7E4A34}" type="datetime1">
              <a:rPr lang="en-US" smtClean="0"/>
              <a:pPr/>
              <a:t>12/11/2020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Dr. A. Okullo</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03FCFAC-BE17-40D8-980A-A849198A5E8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764339-877E-4888-AA22-6F12A4F66585}" type="datetime1">
              <a:rPr lang="en-US" smtClean="0"/>
              <a:pPr/>
              <a:t>12/11/2020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Dr. A. Okullo</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03FCFAC-BE17-40D8-980A-A849198A5E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image" Target="../media/image9.png" /><Relationship Id="rId1" Type="http://schemas.openxmlformats.org/officeDocument/2006/relationships/slideLayout" Target="../slideLayouts/slideLayout2.xml" /><Relationship Id="rId5" Type="http://schemas.openxmlformats.org/officeDocument/2006/relationships/image" Target="../media/image12.png" /><Relationship Id="rId4" Type="http://schemas.openxmlformats.org/officeDocument/2006/relationships/image" Target="../media/image11.png" /></Relationships>
</file>

<file path=ppt/slides/_rels/slide12.xml.rels><?xml version="1.0" encoding="UTF-8" standalone="yes"?>
<Relationships xmlns="http://schemas.openxmlformats.org/package/2006/relationships"><Relationship Id="rId2" Type="http://schemas.openxmlformats.org/officeDocument/2006/relationships/image" Target="../media/image13.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image" Target="../media/image14.png" /><Relationship Id="rId1" Type="http://schemas.openxmlformats.org/officeDocument/2006/relationships/slideLayout" Target="../slideLayouts/slideLayout2.xml" /><Relationship Id="rId4" Type="http://schemas.openxmlformats.org/officeDocument/2006/relationships/image" Target="../media/image16.png" /></Relationships>
</file>

<file path=ppt/slides/_rels/slide14.xml.rels><?xml version="1.0" encoding="UTF-8" standalone="yes"?>
<Relationships xmlns="http://schemas.openxmlformats.org/package/2006/relationships"><Relationship Id="rId3" Type="http://schemas.openxmlformats.org/officeDocument/2006/relationships/image" Target="../media/image18.png" /><Relationship Id="rId2" Type="http://schemas.openxmlformats.org/officeDocument/2006/relationships/image" Target="../media/image17.png" /><Relationship Id="rId1" Type="http://schemas.openxmlformats.org/officeDocument/2006/relationships/slideLayout" Target="../slideLayouts/slideLayout2.xml" /><Relationship Id="rId4" Type="http://schemas.openxmlformats.org/officeDocument/2006/relationships/image" Target="../media/image19.png" /></Relationships>
</file>

<file path=ppt/slides/_rels/slide15.xml.rels><?xml version="1.0" encoding="UTF-8" standalone="yes"?>
<Relationships xmlns="http://schemas.openxmlformats.org/package/2006/relationships"><Relationship Id="rId3" Type="http://schemas.openxmlformats.org/officeDocument/2006/relationships/image" Target="../media/image21.png" /><Relationship Id="rId2" Type="http://schemas.openxmlformats.org/officeDocument/2006/relationships/image" Target="../media/image20.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2.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23.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24.pn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26.png" /><Relationship Id="rId2" Type="http://schemas.openxmlformats.org/officeDocument/2006/relationships/image" Target="../media/image25.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27.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28.pn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3" Type="http://schemas.openxmlformats.org/officeDocument/2006/relationships/image" Target="../media/image30.png" /><Relationship Id="rId7" Type="http://schemas.openxmlformats.org/officeDocument/2006/relationships/image" Target="../media/image34.png" /><Relationship Id="rId2" Type="http://schemas.openxmlformats.org/officeDocument/2006/relationships/image" Target="../media/image29.png" /><Relationship Id="rId1" Type="http://schemas.openxmlformats.org/officeDocument/2006/relationships/slideLayout" Target="../slideLayouts/slideLayout2.xml" /><Relationship Id="rId6" Type="http://schemas.openxmlformats.org/officeDocument/2006/relationships/image" Target="../media/image33.png" /><Relationship Id="rId5" Type="http://schemas.openxmlformats.org/officeDocument/2006/relationships/image" Target="../media/image32.png" /><Relationship Id="rId4" Type="http://schemas.openxmlformats.org/officeDocument/2006/relationships/image" Target="../media/image31.png" /></Relationships>
</file>

<file path=ppt/slides/_rels/slide28.xml.rels><?xml version="1.0" encoding="UTF-8" standalone="yes"?>
<Relationships xmlns="http://schemas.openxmlformats.org/package/2006/relationships"><Relationship Id="rId8" Type="http://schemas.openxmlformats.org/officeDocument/2006/relationships/image" Target="../media/image41.png" /><Relationship Id="rId3" Type="http://schemas.openxmlformats.org/officeDocument/2006/relationships/image" Target="../media/image36.png" /><Relationship Id="rId7" Type="http://schemas.openxmlformats.org/officeDocument/2006/relationships/image" Target="../media/image40.png" /><Relationship Id="rId2" Type="http://schemas.openxmlformats.org/officeDocument/2006/relationships/image" Target="../media/image35.png" /><Relationship Id="rId1" Type="http://schemas.openxmlformats.org/officeDocument/2006/relationships/slideLayout" Target="../slideLayouts/slideLayout2.xml" /><Relationship Id="rId6" Type="http://schemas.openxmlformats.org/officeDocument/2006/relationships/image" Target="../media/image39.png" /><Relationship Id="rId5" Type="http://schemas.openxmlformats.org/officeDocument/2006/relationships/image" Target="../media/image38.png" /><Relationship Id="rId4" Type="http://schemas.openxmlformats.org/officeDocument/2006/relationships/image" Target="../media/image37.png"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42.pn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3" Type="http://schemas.openxmlformats.org/officeDocument/2006/relationships/image" Target="../media/image44.png" /><Relationship Id="rId2" Type="http://schemas.openxmlformats.org/officeDocument/2006/relationships/image" Target="../media/image43.pn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image" Target="../media/image46.png" /><Relationship Id="rId2" Type="http://schemas.openxmlformats.org/officeDocument/2006/relationships/image" Target="../media/image45.pn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47.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48.pn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image" Target="../media/image49.png"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image" Target="../media/image50.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 Id="rId4"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Chemical Reaction Engineering II</a:t>
            </a:r>
          </a:p>
        </p:txBody>
      </p:sp>
      <p:sp>
        <p:nvSpPr>
          <p:cNvPr id="3" name="Subtitle 2"/>
          <p:cNvSpPr>
            <a:spLocks noGrp="1"/>
          </p:cNvSpPr>
          <p:nvPr>
            <p:ph type="subTitle" idx="1"/>
          </p:nvPr>
        </p:nvSpPr>
        <p:spPr/>
        <p:txBody>
          <a:bodyPr/>
          <a:lstStyle/>
          <a:p>
            <a:r>
              <a:rPr lang="en-US" dirty="0"/>
              <a:t>CHE424 Note 6</a:t>
            </a:r>
          </a:p>
        </p:txBody>
      </p:sp>
      <p:sp>
        <p:nvSpPr>
          <p:cNvPr id="4" name="Slide Number Placeholder 3"/>
          <p:cNvSpPr>
            <a:spLocks noGrp="1"/>
          </p:cNvSpPr>
          <p:nvPr>
            <p:ph type="sldNum" sz="quarter" idx="12"/>
          </p:nvPr>
        </p:nvSpPr>
        <p:spPr/>
        <p:txBody>
          <a:bodyPr/>
          <a:lstStyle/>
          <a:p>
            <a:fld id="{503FCFAC-BE17-40D8-980A-A849198A5E8F}" type="slidenum">
              <a:rPr lang="en-US" smtClean="0"/>
              <a:pPr/>
              <a:t>1</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3000" dirty="0"/>
              <a:t>This is the general equation for determining conversion of macro-fluids in mixed flow reactors. It can be solved once the kinetics of the reaction is given. Lets consider the various reaction orders:</a:t>
            </a:r>
          </a:p>
          <a:p>
            <a:pPr algn="just"/>
            <a:r>
              <a:rPr lang="en-US" sz="3000" i="1" dirty="0"/>
              <a:t>Zero-order reaction in a batch reactor gives;</a:t>
            </a:r>
          </a:p>
          <a:p>
            <a:pPr algn="just"/>
            <a:endParaRPr lang="en-US" sz="3000" i="1" dirty="0"/>
          </a:p>
          <a:p>
            <a:pPr algn="just"/>
            <a:endParaRPr lang="en-US" sz="3000" i="1" dirty="0"/>
          </a:p>
          <a:p>
            <a:pPr algn="just"/>
            <a:r>
              <a:rPr lang="en-US" sz="3000" i="1" dirty="0"/>
              <a:t>Inserting in eqn. (5) and integrating gives;</a:t>
            </a:r>
          </a:p>
          <a:p>
            <a:pPr algn="just"/>
            <a:endParaRPr lang="en-US" sz="3000" dirty="0"/>
          </a:p>
          <a:p>
            <a:endParaRPr lang="en-US" sz="3000" dirty="0"/>
          </a:p>
        </p:txBody>
      </p:sp>
      <p:sp>
        <p:nvSpPr>
          <p:cNvPr id="6" name="Slide Number Placeholder 5"/>
          <p:cNvSpPr>
            <a:spLocks noGrp="1"/>
          </p:cNvSpPr>
          <p:nvPr>
            <p:ph type="sldNum" sz="quarter" idx="12"/>
          </p:nvPr>
        </p:nvSpPr>
        <p:spPr/>
        <p:txBody>
          <a:bodyPr/>
          <a:lstStyle/>
          <a:p>
            <a:fld id="{503FCFAC-BE17-40D8-980A-A849198A5E8F}" type="slidenum">
              <a:rPr lang="en-US" smtClean="0"/>
              <a:pPr/>
              <a:t>10</a:t>
            </a:fld>
            <a:endParaRPr lang="en-US"/>
          </a:p>
        </p:txBody>
      </p:sp>
      <p:sp>
        <p:nvSpPr>
          <p:cNvPr id="2" name="Title 1"/>
          <p:cNvSpPr>
            <a:spLocks noGrp="1"/>
          </p:cNvSpPr>
          <p:nvPr>
            <p:ph type="title"/>
          </p:nvPr>
        </p:nvSpPr>
        <p:spPr/>
        <p:txBody>
          <a:bodyPr/>
          <a:lstStyle/>
          <a:p>
            <a:endParaRPr lang="en-US" dirty="0"/>
          </a:p>
        </p:txBody>
      </p:sp>
      <p:pic>
        <p:nvPicPr>
          <p:cNvPr id="5122" name="Picture 2"/>
          <p:cNvPicPr>
            <a:picLocks noChangeAspect="1" noChangeArrowheads="1"/>
          </p:cNvPicPr>
          <p:nvPr/>
        </p:nvPicPr>
        <p:blipFill>
          <a:blip r:embed="rId2"/>
          <a:srcRect/>
          <a:stretch>
            <a:fillRect/>
          </a:stretch>
        </p:blipFill>
        <p:spPr bwMode="auto">
          <a:xfrm>
            <a:off x="3429000" y="4038600"/>
            <a:ext cx="2076450" cy="857250"/>
          </a:xfrm>
          <a:prstGeom prst="rect">
            <a:avLst/>
          </a:prstGeom>
          <a:noFill/>
          <a:ln w="9525">
            <a:noFill/>
            <a:miter lim="800000"/>
            <a:headEnd/>
            <a:tailEnd/>
          </a:ln>
          <a:effectLst/>
        </p:spPr>
      </p:pic>
      <p:sp>
        <p:nvSpPr>
          <p:cNvPr id="5" name="TextBox 4"/>
          <p:cNvSpPr txBox="1"/>
          <p:nvPr/>
        </p:nvSpPr>
        <p:spPr>
          <a:xfrm>
            <a:off x="6629400" y="4419600"/>
            <a:ext cx="914400" cy="369332"/>
          </a:xfrm>
          <a:prstGeom prst="rect">
            <a:avLst/>
          </a:prstGeom>
          <a:noFill/>
        </p:spPr>
        <p:txBody>
          <a:bodyPr wrap="square" rtlCol="0">
            <a:spAutoFit/>
          </a:bodyPr>
          <a:lstStyle/>
          <a:p>
            <a:r>
              <a:rPr lang="en-US" dirty="0"/>
              <a:t>(6)</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a:t>For a first-order reaction in a batch reactor;</a:t>
            </a:r>
          </a:p>
          <a:p>
            <a:endParaRPr lang="en-US" sz="3000" dirty="0"/>
          </a:p>
          <a:p>
            <a:r>
              <a:rPr lang="en-US" sz="3000" dirty="0"/>
              <a:t>Replacing into eqn. (5) we get;</a:t>
            </a:r>
          </a:p>
          <a:p>
            <a:endParaRPr lang="en-US" sz="3000" dirty="0"/>
          </a:p>
          <a:p>
            <a:endParaRPr lang="en-US" sz="3000" dirty="0"/>
          </a:p>
          <a:p>
            <a:pPr algn="just"/>
            <a:r>
              <a:rPr lang="en-US" sz="3000" dirty="0"/>
              <a:t>On integration it gives the expression for conversion of a macro-fluid in a mixed flow reactor.</a:t>
            </a:r>
          </a:p>
        </p:txBody>
      </p:sp>
      <p:sp>
        <p:nvSpPr>
          <p:cNvPr id="13" name="Slide Number Placeholder 12"/>
          <p:cNvSpPr>
            <a:spLocks noGrp="1"/>
          </p:cNvSpPr>
          <p:nvPr>
            <p:ph type="sldNum" sz="quarter" idx="12"/>
          </p:nvPr>
        </p:nvSpPr>
        <p:spPr/>
        <p:txBody>
          <a:bodyPr/>
          <a:lstStyle/>
          <a:p>
            <a:fld id="{503FCFAC-BE17-40D8-980A-A849198A5E8F}" type="slidenum">
              <a:rPr lang="en-US" smtClean="0"/>
              <a:pPr/>
              <a:t>11</a:t>
            </a:fld>
            <a:endParaRPr lang="en-US"/>
          </a:p>
        </p:txBody>
      </p:sp>
      <p:sp>
        <p:nvSpPr>
          <p:cNvPr id="2" name="Title 1"/>
          <p:cNvSpPr>
            <a:spLocks noGrp="1"/>
          </p:cNvSpPr>
          <p:nvPr>
            <p:ph type="title"/>
          </p:nvPr>
        </p:nvSpPr>
        <p:spPr/>
        <p:txBody>
          <a:bodyPr/>
          <a:lstStyle/>
          <a:p>
            <a:endParaRPr lang="en-US" dirty="0"/>
          </a:p>
        </p:txBody>
      </p:sp>
      <p:pic>
        <p:nvPicPr>
          <p:cNvPr id="6146" name="Picture 2"/>
          <p:cNvPicPr>
            <a:picLocks noChangeAspect="1" noChangeArrowheads="1"/>
          </p:cNvPicPr>
          <p:nvPr/>
        </p:nvPicPr>
        <p:blipFill>
          <a:blip r:embed="rId2"/>
          <a:srcRect/>
          <a:stretch>
            <a:fillRect/>
          </a:stretch>
        </p:blipFill>
        <p:spPr bwMode="auto">
          <a:xfrm>
            <a:off x="2133600" y="609600"/>
            <a:ext cx="2714625" cy="742950"/>
          </a:xfrm>
          <a:prstGeom prst="rect">
            <a:avLst/>
          </a:prstGeom>
          <a:noFill/>
          <a:ln w="9525">
            <a:noFill/>
            <a:miter lim="800000"/>
            <a:headEnd/>
            <a:tailEnd/>
          </a:ln>
          <a:effectLst/>
        </p:spPr>
      </p:pic>
      <p:sp>
        <p:nvSpPr>
          <p:cNvPr id="5" name="TextBox 4"/>
          <p:cNvSpPr txBox="1"/>
          <p:nvPr/>
        </p:nvSpPr>
        <p:spPr>
          <a:xfrm>
            <a:off x="6477000" y="838200"/>
            <a:ext cx="914400" cy="369332"/>
          </a:xfrm>
          <a:prstGeom prst="rect">
            <a:avLst/>
          </a:prstGeom>
          <a:noFill/>
        </p:spPr>
        <p:txBody>
          <a:bodyPr wrap="square" rtlCol="0">
            <a:spAutoFit/>
          </a:bodyPr>
          <a:lstStyle/>
          <a:p>
            <a:r>
              <a:rPr lang="en-US" dirty="0"/>
              <a:t>(7)</a:t>
            </a:r>
          </a:p>
        </p:txBody>
      </p:sp>
      <p:pic>
        <p:nvPicPr>
          <p:cNvPr id="6147" name="Picture 3"/>
          <p:cNvPicPr>
            <a:picLocks noChangeAspect="1" noChangeArrowheads="1"/>
          </p:cNvPicPr>
          <p:nvPr/>
        </p:nvPicPr>
        <p:blipFill>
          <a:blip r:embed="rId3"/>
          <a:srcRect/>
          <a:stretch>
            <a:fillRect/>
          </a:stretch>
        </p:blipFill>
        <p:spPr bwMode="auto">
          <a:xfrm>
            <a:off x="3581400" y="2057400"/>
            <a:ext cx="1847850" cy="752475"/>
          </a:xfrm>
          <a:prstGeom prst="rect">
            <a:avLst/>
          </a:prstGeom>
          <a:noFill/>
          <a:ln w="9525">
            <a:noFill/>
            <a:miter lim="800000"/>
            <a:headEnd/>
            <a:tailEnd/>
          </a:ln>
          <a:effectLst/>
        </p:spPr>
      </p:pic>
      <p:sp>
        <p:nvSpPr>
          <p:cNvPr id="7" name="TextBox 6"/>
          <p:cNvSpPr txBox="1"/>
          <p:nvPr/>
        </p:nvSpPr>
        <p:spPr>
          <a:xfrm>
            <a:off x="6553200" y="2362200"/>
            <a:ext cx="914400" cy="369332"/>
          </a:xfrm>
          <a:prstGeom prst="rect">
            <a:avLst/>
          </a:prstGeom>
          <a:noFill/>
        </p:spPr>
        <p:txBody>
          <a:bodyPr wrap="square" rtlCol="0">
            <a:spAutoFit/>
          </a:bodyPr>
          <a:lstStyle/>
          <a:p>
            <a:r>
              <a:rPr lang="en-US" dirty="0"/>
              <a:t>(8)</a:t>
            </a:r>
          </a:p>
        </p:txBody>
      </p:sp>
      <p:pic>
        <p:nvPicPr>
          <p:cNvPr id="6149" name="Picture 5"/>
          <p:cNvPicPr>
            <a:picLocks noChangeAspect="1" noChangeArrowheads="1"/>
          </p:cNvPicPr>
          <p:nvPr/>
        </p:nvPicPr>
        <p:blipFill>
          <a:blip r:embed="rId4"/>
          <a:srcRect/>
          <a:stretch>
            <a:fillRect/>
          </a:stretch>
        </p:blipFill>
        <p:spPr bwMode="auto">
          <a:xfrm>
            <a:off x="3429000" y="3429000"/>
            <a:ext cx="2266950" cy="723900"/>
          </a:xfrm>
          <a:prstGeom prst="rect">
            <a:avLst/>
          </a:prstGeom>
          <a:noFill/>
          <a:ln w="9525">
            <a:noFill/>
            <a:miter lim="800000"/>
            <a:headEnd/>
            <a:tailEnd/>
          </a:ln>
          <a:effectLst/>
        </p:spPr>
      </p:pic>
      <p:sp>
        <p:nvSpPr>
          <p:cNvPr id="10" name="TextBox 9"/>
          <p:cNvSpPr txBox="1"/>
          <p:nvPr/>
        </p:nvSpPr>
        <p:spPr>
          <a:xfrm>
            <a:off x="6433930" y="3634409"/>
            <a:ext cx="914400" cy="369332"/>
          </a:xfrm>
          <a:prstGeom prst="rect">
            <a:avLst/>
          </a:prstGeom>
          <a:noFill/>
        </p:spPr>
        <p:txBody>
          <a:bodyPr wrap="square" rtlCol="0">
            <a:spAutoFit/>
          </a:bodyPr>
          <a:lstStyle/>
          <a:p>
            <a:r>
              <a:rPr lang="en-US" dirty="0"/>
              <a:t>(9)</a:t>
            </a:r>
          </a:p>
        </p:txBody>
      </p:sp>
      <p:pic>
        <p:nvPicPr>
          <p:cNvPr id="6150" name="Picture 6"/>
          <p:cNvPicPr>
            <a:picLocks noChangeAspect="1" noChangeArrowheads="1"/>
          </p:cNvPicPr>
          <p:nvPr/>
        </p:nvPicPr>
        <p:blipFill>
          <a:blip r:embed="rId5"/>
          <a:srcRect/>
          <a:stretch>
            <a:fillRect/>
          </a:stretch>
        </p:blipFill>
        <p:spPr bwMode="auto">
          <a:xfrm>
            <a:off x="4343400" y="5486400"/>
            <a:ext cx="1343025" cy="723900"/>
          </a:xfrm>
          <a:prstGeom prst="rect">
            <a:avLst/>
          </a:prstGeom>
          <a:noFill/>
          <a:ln w="9525">
            <a:noFill/>
            <a:miter lim="800000"/>
            <a:headEnd/>
            <a:tailEnd/>
          </a:ln>
          <a:effectLst/>
        </p:spPr>
      </p:pic>
      <p:sp>
        <p:nvSpPr>
          <p:cNvPr id="12" name="TextBox 11"/>
          <p:cNvSpPr txBox="1"/>
          <p:nvPr/>
        </p:nvSpPr>
        <p:spPr>
          <a:xfrm>
            <a:off x="6477000" y="5562600"/>
            <a:ext cx="914400" cy="369332"/>
          </a:xfrm>
          <a:prstGeom prst="rect">
            <a:avLst/>
          </a:prstGeom>
          <a:noFill/>
        </p:spPr>
        <p:txBody>
          <a:bodyPr wrap="square" rtlCol="0">
            <a:spAutoFit/>
          </a:bodyPr>
          <a:lstStyle/>
          <a:p>
            <a:r>
              <a:rPr lang="en-US" dirty="0"/>
              <a:t>(10)</a:t>
            </a:r>
          </a:p>
        </p:txBody>
      </p:sp>
      <p:sp>
        <p:nvSpPr>
          <p:cNvPr id="14" name="Footer Placeholder 13"/>
          <p:cNvSpPr>
            <a:spLocks noGrp="1"/>
          </p:cNvSpPr>
          <p:nvPr>
            <p:ph type="ftr" sz="quarter" idx="11"/>
          </p:nvPr>
        </p:nvSpPr>
        <p:spPr/>
        <p:txBody>
          <a:bodyPr/>
          <a:lstStyle/>
          <a:p>
            <a:r>
              <a:rPr lang="en-US"/>
              <a:t>Dr. A. Okullo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3000" dirty="0"/>
              <a:t>Equation (10) is identical  to the one obtained for a </a:t>
            </a:r>
            <a:r>
              <a:rPr lang="en-US" sz="3000" dirty="0" err="1"/>
              <a:t>microfluid</a:t>
            </a:r>
            <a:r>
              <a:rPr lang="en-US" sz="3000" dirty="0"/>
              <a:t> (</a:t>
            </a:r>
            <a:r>
              <a:rPr lang="en-US" sz="3000" dirty="0" err="1"/>
              <a:t>chp</a:t>
            </a:r>
            <a:r>
              <a:rPr lang="en-US" sz="3000" dirty="0"/>
              <a:t> 5, eqn5.14a). Therefore we can conclude that the degree of segregation has no effect on conversion for first-order reactions.</a:t>
            </a:r>
          </a:p>
          <a:p>
            <a:r>
              <a:rPr lang="en-US" sz="3000" i="1" dirty="0"/>
              <a:t>Second-order reaction of a single reactant in a batch reactor</a:t>
            </a:r>
          </a:p>
          <a:p>
            <a:endParaRPr lang="en-US" sz="3000" dirty="0"/>
          </a:p>
          <a:p>
            <a:endParaRPr lang="en-US" sz="3000" dirty="0"/>
          </a:p>
          <a:p>
            <a:r>
              <a:rPr lang="en-US" sz="3000" dirty="0"/>
              <a:t>Replacing in eqn. (5) we get</a:t>
            </a:r>
          </a:p>
        </p:txBody>
      </p:sp>
      <p:sp>
        <p:nvSpPr>
          <p:cNvPr id="6" name="Slide Number Placeholder 5"/>
          <p:cNvSpPr>
            <a:spLocks noGrp="1"/>
          </p:cNvSpPr>
          <p:nvPr>
            <p:ph type="sldNum" sz="quarter" idx="12"/>
          </p:nvPr>
        </p:nvSpPr>
        <p:spPr/>
        <p:txBody>
          <a:bodyPr/>
          <a:lstStyle/>
          <a:p>
            <a:fld id="{503FCFAC-BE17-40D8-980A-A849198A5E8F}" type="slidenum">
              <a:rPr lang="en-US" smtClean="0"/>
              <a:pPr/>
              <a:t>12</a:t>
            </a:fld>
            <a:endParaRPr lang="en-US"/>
          </a:p>
        </p:txBody>
      </p:sp>
      <p:sp>
        <p:nvSpPr>
          <p:cNvPr id="2" name="Title 1"/>
          <p:cNvSpPr>
            <a:spLocks noGrp="1"/>
          </p:cNvSpPr>
          <p:nvPr>
            <p:ph type="title"/>
          </p:nvPr>
        </p:nvSpPr>
        <p:spPr/>
        <p:txBody>
          <a:bodyPr/>
          <a:lstStyle/>
          <a:p>
            <a:endParaRPr lang="en-US" dirty="0"/>
          </a:p>
        </p:txBody>
      </p:sp>
      <p:pic>
        <p:nvPicPr>
          <p:cNvPr id="7170" name="Picture 2"/>
          <p:cNvPicPr>
            <a:picLocks noChangeAspect="1" noChangeArrowheads="1"/>
          </p:cNvPicPr>
          <p:nvPr/>
        </p:nvPicPr>
        <p:blipFill>
          <a:blip r:embed="rId2"/>
          <a:srcRect/>
          <a:stretch>
            <a:fillRect/>
          </a:stretch>
        </p:blipFill>
        <p:spPr bwMode="auto">
          <a:xfrm>
            <a:off x="1676400" y="4343400"/>
            <a:ext cx="2466975" cy="762000"/>
          </a:xfrm>
          <a:prstGeom prst="rect">
            <a:avLst/>
          </a:prstGeom>
          <a:noFill/>
          <a:ln w="9525">
            <a:noFill/>
            <a:miter lim="800000"/>
            <a:headEnd/>
            <a:tailEnd/>
          </a:ln>
          <a:effectLst/>
        </p:spPr>
      </p:pic>
      <p:sp>
        <p:nvSpPr>
          <p:cNvPr id="5" name="TextBox 4"/>
          <p:cNvSpPr txBox="1"/>
          <p:nvPr/>
        </p:nvSpPr>
        <p:spPr>
          <a:xfrm>
            <a:off x="5181600" y="4648200"/>
            <a:ext cx="914400" cy="369332"/>
          </a:xfrm>
          <a:prstGeom prst="rect">
            <a:avLst/>
          </a:prstGeom>
          <a:noFill/>
        </p:spPr>
        <p:txBody>
          <a:bodyPr wrap="square" rtlCol="0">
            <a:spAutoFit/>
          </a:bodyPr>
          <a:lstStyle/>
          <a:p>
            <a:r>
              <a:rPr lang="en-US" dirty="0"/>
              <a:t>(11)</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000" dirty="0"/>
              <a:t>Let  </a:t>
            </a:r>
            <a:r>
              <a:rPr lang="en-US" sz="3000" dirty="0">
                <a:sym typeface="Symbol"/>
              </a:rPr>
              <a:t> = 1/CA0kt and converting into reduced time units  = t/t, it becomes;</a:t>
            </a:r>
          </a:p>
          <a:p>
            <a:endParaRPr lang="en-US" sz="3000" dirty="0">
              <a:sym typeface="Symbol"/>
            </a:endParaRPr>
          </a:p>
          <a:p>
            <a:endParaRPr lang="en-US" sz="3000" dirty="0">
              <a:sym typeface="Symbol"/>
            </a:endParaRPr>
          </a:p>
          <a:p>
            <a:r>
              <a:rPr lang="en-US" sz="3000" dirty="0">
                <a:sym typeface="Symbol"/>
              </a:rPr>
              <a:t>This is the conversion equation for second-order reaction of a macro-fluid in mixed flow reactor. The integral represented by         is called an exponential integral, it is a function of  alone. Its value is tabulated in literature in tables of integrals. Table 1 shows very brief set of values</a:t>
            </a:r>
          </a:p>
          <a:p>
            <a:endParaRPr lang="en-US" sz="3000" dirty="0">
              <a:sym typeface="Symbol"/>
            </a:endParaRPr>
          </a:p>
          <a:p>
            <a:endParaRPr lang="en-US" sz="3000" dirty="0"/>
          </a:p>
        </p:txBody>
      </p:sp>
      <p:sp>
        <p:nvSpPr>
          <p:cNvPr id="11" name="Slide Number Placeholder 10"/>
          <p:cNvSpPr>
            <a:spLocks noGrp="1"/>
          </p:cNvSpPr>
          <p:nvPr>
            <p:ph type="sldNum" sz="quarter" idx="12"/>
          </p:nvPr>
        </p:nvSpPr>
        <p:spPr/>
        <p:txBody>
          <a:bodyPr/>
          <a:lstStyle/>
          <a:p>
            <a:fld id="{503FCFAC-BE17-40D8-980A-A849198A5E8F}" type="slidenum">
              <a:rPr lang="en-US" smtClean="0"/>
              <a:pPr/>
              <a:t>13</a:t>
            </a:fld>
            <a:endParaRPr lang="en-US"/>
          </a:p>
        </p:txBody>
      </p:sp>
      <p:sp>
        <p:nvSpPr>
          <p:cNvPr id="2" name="Title 1"/>
          <p:cNvSpPr>
            <a:spLocks noGrp="1"/>
          </p:cNvSpPr>
          <p:nvPr>
            <p:ph type="title"/>
          </p:nvPr>
        </p:nvSpPr>
        <p:spPr/>
        <p:txBody>
          <a:bodyPr/>
          <a:lstStyle/>
          <a:p>
            <a:endParaRPr lang="en-US" dirty="0"/>
          </a:p>
        </p:txBody>
      </p:sp>
      <p:pic>
        <p:nvPicPr>
          <p:cNvPr id="8194" name="Picture 2"/>
          <p:cNvPicPr>
            <a:picLocks noChangeAspect="1" noChangeArrowheads="1"/>
          </p:cNvPicPr>
          <p:nvPr/>
        </p:nvPicPr>
        <p:blipFill>
          <a:blip r:embed="rId2"/>
          <a:srcRect/>
          <a:stretch>
            <a:fillRect/>
          </a:stretch>
        </p:blipFill>
        <p:spPr bwMode="auto">
          <a:xfrm>
            <a:off x="2133600" y="304800"/>
            <a:ext cx="2476500" cy="923925"/>
          </a:xfrm>
          <a:prstGeom prst="rect">
            <a:avLst/>
          </a:prstGeom>
          <a:noFill/>
          <a:ln w="9525">
            <a:noFill/>
            <a:miter lim="800000"/>
            <a:headEnd/>
            <a:tailEnd/>
          </a:ln>
          <a:effectLst/>
        </p:spPr>
      </p:pic>
      <p:sp>
        <p:nvSpPr>
          <p:cNvPr id="5" name="TextBox 4"/>
          <p:cNvSpPr txBox="1"/>
          <p:nvPr/>
        </p:nvSpPr>
        <p:spPr>
          <a:xfrm>
            <a:off x="6705600" y="685800"/>
            <a:ext cx="762000" cy="369332"/>
          </a:xfrm>
          <a:prstGeom prst="rect">
            <a:avLst/>
          </a:prstGeom>
          <a:noFill/>
        </p:spPr>
        <p:txBody>
          <a:bodyPr wrap="square" rtlCol="0">
            <a:spAutoFit/>
          </a:bodyPr>
          <a:lstStyle/>
          <a:p>
            <a:r>
              <a:rPr lang="en-US" dirty="0"/>
              <a:t>(12)</a:t>
            </a:r>
          </a:p>
        </p:txBody>
      </p:sp>
      <p:cxnSp>
        <p:nvCxnSpPr>
          <p:cNvPr id="7" name="Straight Connector 6"/>
          <p:cNvCxnSpPr/>
          <p:nvPr/>
        </p:nvCxnSpPr>
        <p:spPr>
          <a:xfrm>
            <a:off x="3276600" y="1752600"/>
            <a:ext cx="762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196" name="Picture 4"/>
          <p:cNvPicPr>
            <a:picLocks noChangeAspect="1" noChangeArrowheads="1"/>
          </p:cNvPicPr>
          <p:nvPr/>
        </p:nvPicPr>
        <p:blipFill>
          <a:blip r:embed="rId3"/>
          <a:srcRect b="8861"/>
          <a:stretch>
            <a:fillRect/>
          </a:stretch>
        </p:blipFill>
        <p:spPr bwMode="auto">
          <a:xfrm>
            <a:off x="2590800" y="2362200"/>
            <a:ext cx="3867150" cy="685800"/>
          </a:xfrm>
          <a:prstGeom prst="rect">
            <a:avLst/>
          </a:prstGeom>
          <a:noFill/>
          <a:ln w="9525">
            <a:noFill/>
            <a:miter lim="800000"/>
            <a:headEnd/>
            <a:tailEnd/>
          </a:ln>
          <a:effectLst/>
        </p:spPr>
      </p:pic>
      <p:sp>
        <p:nvSpPr>
          <p:cNvPr id="10" name="TextBox 9"/>
          <p:cNvSpPr txBox="1"/>
          <p:nvPr/>
        </p:nvSpPr>
        <p:spPr>
          <a:xfrm>
            <a:off x="6858000" y="2590800"/>
            <a:ext cx="762000" cy="369332"/>
          </a:xfrm>
          <a:prstGeom prst="rect">
            <a:avLst/>
          </a:prstGeom>
          <a:noFill/>
        </p:spPr>
        <p:txBody>
          <a:bodyPr wrap="square" rtlCol="0">
            <a:spAutoFit/>
          </a:bodyPr>
          <a:lstStyle/>
          <a:p>
            <a:r>
              <a:rPr lang="en-US" dirty="0"/>
              <a:t>(13)</a:t>
            </a:r>
          </a:p>
        </p:txBody>
      </p:sp>
      <p:pic>
        <p:nvPicPr>
          <p:cNvPr id="8197" name="Picture 5"/>
          <p:cNvPicPr>
            <a:picLocks noChangeAspect="1" noChangeArrowheads="1"/>
          </p:cNvPicPr>
          <p:nvPr/>
        </p:nvPicPr>
        <p:blipFill>
          <a:blip r:embed="rId4"/>
          <a:srcRect/>
          <a:stretch>
            <a:fillRect/>
          </a:stretch>
        </p:blipFill>
        <p:spPr bwMode="auto">
          <a:xfrm>
            <a:off x="8001000" y="4038600"/>
            <a:ext cx="552450" cy="228600"/>
          </a:xfrm>
          <a:prstGeom prst="rect">
            <a:avLst/>
          </a:prstGeom>
          <a:noFill/>
          <a:ln w="9525">
            <a:noFill/>
            <a:miter lim="800000"/>
            <a:headEnd/>
            <a:tailEnd/>
          </a:ln>
          <a:effectLst/>
        </p:spPr>
      </p:pic>
      <p:sp>
        <p:nvSpPr>
          <p:cNvPr id="12" name="Footer Placeholder 11"/>
          <p:cNvSpPr>
            <a:spLocks noGrp="1"/>
          </p:cNvSpPr>
          <p:nvPr>
            <p:ph type="ftr" sz="quarter" idx="11"/>
          </p:nvPr>
        </p:nvSpPr>
        <p:spPr/>
        <p:txBody>
          <a:bodyPr/>
          <a:lstStyle/>
          <a:p>
            <a:r>
              <a:rPr lang="en-US"/>
              <a:t>Dr. A. Okullo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7" name="Slide Number Placeholder 6"/>
          <p:cNvSpPr>
            <a:spLocks noGrp="1"/>
          </p:cNvSpPr>
          <p:nvPr>
            <p:ph type="sldNum" sz="quarter" idx="12"/>
          </p:nvPr>
        </p:nvSpPr>
        <p:spPr/>
        <p:txBody>
          <a:bodyPr/>
          <a:lstStyle/>
          <a:p>
            <a:fld id="{503FCFAC-BE17-40D8-980A-A849198A5E8F}" type="slidenum">
              <a:rPr lang="en-US" smtClean="0"/>
              <a:pPr/>
              <a:t>14</a:t>
            </a:fld>
            <a:endParaRPr lang="en-US"/>
          </a:p>
        </p:txBody>
      </p:sp>
      <p:sp>
        <p:nvSpPr>
          <p:cNvPr id="2" name="Title 1"/>
          <p:cNvSpPr>
            <a:spLocks noGrp="1"/>
          </p:cNvSpPr>
          <p:nvPr>
            <p:ph type="title"/>
          </p:nvPr>
        </p:nvSpPr>
        <p:spPr/>
        <p:txBody>
          <a:bodyPr>
            <a:normAutofit/>
          </a:bodyPr>
          <a:lstStyle/>
          <a:p>
            <a:r>
              <a:rPr lang="en-US" sz="3000" dirty="0"/>
              <a:t>Two of a family of Exponential Integrals</a:t>
            </a:r>
          </a:p>
        </p:txBody>
      </p:sp>
      <p:pic>
        <p:nvPicPr>
          <p:cNvPr id="9218" name="Picture 2"/>
          <p:cNvPicPr>
            <a:picLocks noChangeAspect="1" noChangeArrowheads="1"/>
          </p:cNvPicPr>
          <p:nvPr/>
        </p:nvPicPr>
        <p:blipFill>
          <a:blip r:embed="rId2"/>
          <a:srcRect/>
          <a:stretch>
            <a:fillRect/>
          </a:stretch>
        </p:blipFill>
        <p:spPr bwMode="auto">
          <a:xfrm>
            <a:off x="381000" y="1295400"/>
            <a:ext cx="8315325" cy="1390650"/>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457200" y="2819400"/>
            <a:ext cx="8382000" cy="1914525"/>
          </a:xfrm>
          <a:prstGeom prst="rect">
            <a:avLst/>
          </a:prstGeom>
          <a:noFill/>
          <a:ln w="9525">
            <a:noFill/>
            <a:miter lim="800000"/>
            <a:headEnd/>
            <a:tailEnd/>
          </a:ln>
          <a:effectLst/>
        </p:spPr>
      </p:pic>
      <p:pic>
        <p:nvPicPr>
          <p:cNvPr id="9220" name="Picture 4"/>
          <p:cNvPicPr>
            <a:picLocks noChangeAspect="1" noChangeArrowheads="1"/>
          </p:cNvPicPr>
          <p:nvPr/>
        </p:nvPicPr>
        <p:blipFill>
          <a:blip r:embed="rId4"/>
          <a:srcRect/>
          <a:stretch>
            <a:fillRect/>
          </a:stretch>
        </p:blipFill>
        <p:spPr bwMode="auto">
          <a:xfrm>
            <a:off x="2133600" y="4648200"/>
            <a:ext cx="5410200" cy="142875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a:t>Dr. A. Okullo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000" dirty="0" err="1"/>
              <a:t>Eqn</a:t>
            </a:r>
            <a:r>
              <a:rPr lang="en-US" sz="3000" dirty="0"/>
              <a:t>(13) may be compared with the corresponding expression for micro-fluid (5.14)</a:t>
            </a:r>
          </a:p>
          <a:p>
            <a:endParaRPr lang="en-US" sz="3000" dirty="0"/>
          </a:p>
          <a:p>
            <a:r>
              <a:rPr lang="en-US" sz="3000" dirty="0"/>
              <a:t>For an nth-order reaction the conversion in a batch reactor can be found by the methods of last semester’s lectures  (</a:t>
            </a:r>
            <a:r>
              <a:rPr lang="en-US" sz="3000" dirty="0" err="1"/>
              <a:t>Chp</a:t>
            </a:r>
            <a:r>
              <a:rPr lang="en-US" sz="3000" dirty="0"/>
              <a:t> 3. </a:t>
            </a:r>
            <a:r>
              <a:rPr lang="en-US" sz="3000" dirty="0" err="1"/>
              <a:t>Levenspiel</a:t>
            </a:r>
            <a:r>
              <a:rPr lang="en-US" sz="3000" dirty="0"/>
              <a:t>). It is found to be;</a:t>
            </a:r>
          </a:p>
          <a:p>
            <a:endParaRPr lang="en-US" sz="3000" dirty="0"/>
          </a:p>
          <a:p>
            <a:endParaRPr lang="en-US" sz="3000" dirty="0"/>
          </a:p>
          <a:p>
            <a:r>
              <a:rPr lang="en-US" sz="3000" dirty="0"/>
              <a:t>Inserting this in eqn. (5) gives the nth-order reaction </a:t>
            </a:r>
            <a:r>
              <a:rPr lang="en-US" sz="3000" dirty="0" err="1"/>
              <a:t>eqn</a:t>
            </a:r>
            <a:r>
              <a:rPr lang="en-US" sz="3000" dirty="0"/>
              <a:t> for a </a:t>
            </a:r>
            <a:r>
              <a:rPr lang="en-US" sz="3000" dirty="0" err="1"/>
              <a:t>macrofluid</a:t>
            </a:r>
            <a:r>
              <a:rPr lang="en-US" sz="3000" dirty="0"/>
              <a:t>.</a:t>
            </a:r>
          </a:p>
        </p:txBody>
      </p:sp>
      <p:sp>
        <p:nvSpPr>
          <p:cNvPr id="8" name="Slide Number Placeholder 7"/>
          <p:cNvSpPr>
            <a:spLocks noGrp="1"/>
          </p:cNvSpPr>
          <p:nvPr>
            <p:ph type="sldNum" sz="quarter" idx="12"/>
          </p:nvPr>
        </p:nvSpPr>
        <p:spPr/>
        <p:txBody>
          <a:bodyPr/>
          <a:lstStyle/>
          <a:p>
            <a:fld id="{503FCFAC-BE17-40D8-980A-A849198A5E8F}" type="slidenum">
              <a:rPr lang="en-US" smtClean="0"/>
              <a:pPr/>
              <a:t>15</a:t>
            </a:fld>
            <a:endParaRPr lang="en-US"/>
          </a:p>
        </p:txBody>
      </p:sp>
      <p:sp>
        <p:nvSpPr>
          <p:cNvPr id="2" name="Title 1"/>
          <p:cNvSpPr>
            <a:spLocks noGrp="1"/>
          </p:cNvSpPr>
          <p:nvPr>
            <p:ph type="title"/>
          </p:nvPr>
        </p:nvSpPr>
        <p:spPr/>
        <p:txBody>
          <a:bodyPr/>
          <a:lstStyle/>
          <a:p>
            <a:endParaRPr lang="en-US" dirty="0"/>
          </a:p>
        </p:txBody>
      </p:sp>
      <p:pic>
        <p:nvPicPr>
          <p:cNvPr id="10242" name="Picture 2"/>
          <p:cNvPicPr>
            <a:picLocks noChangeAspect="1" noChangeArrowheads="1"/>
          </p:cNvPicPr>
          <p:nvPr/>
        </p:nvPicPr>
        <p:blipFill>
          <a:blip r:embed="rId2"/>
          <a:srcRect b="18367"/>
          <a:stretch>
            <a:fillRect/>
          </a:stretch>
        </p:blipFill>
        <p:spPr bwMode="auto">
          <a:xfrm>
            <a:off x="2971800" y="2209800"/>
            <a:ext cx="2933700" cy="762000"/>
          </a:xfrm>
          <a:prstGeom prst="rect">
            <a:avLst/>
          </a:prstGeom>
          <a:noFill/>
          <a:ln w="9525">
            <a:noFill/>
            <a:miter lim="800000"/>
            <a:headEnd/>
            <a:tailEnd/>
          </a:ln>
          <a:effectLst/>
        </p:spPr>
      </p:pic>
      <p:sp>
        <p:nvSpPr>
          <p:cNvPr id="5" name="TextBox 4"/>
          <p:cNvSpPr txBox="1"/>
          <p:nvPr/>
        </p:nvSpPr>
        <p:spPr>
          <a:xfrm>
            <a:off x="6477000" y="2514600"/>
            <a:ext cx="1295400" cy="369332"/>
          </a:xfrm>
          <a:prstGeom prst="rect">
            <a:avLst/>
          </a:prstGeom>
          <a:noFill/>
        </p:spPr>
        <p:txBody>
          <a:bodyPr wrap="square" rtlCol="0">
            <a:spAutoFit/>
          </a:bodyPr>
          <a:lstStyle/>
          <a:p>
            <a:r>
              <a:rPr lang="en-US" dirty="0"/>
              <a:t>(14)</a:t>
            </a:r>
          </a:p>
        </p:txBody>
      </p:sp>
      <p:pic>
        <p:nvPicPr>
          <p:cNvPr id="10243" name="Picture 3"/>
          <p:cNvPicPr>
            <a:picLocks noChangeAspect="1" noChangeArrowheads="1"/>
          </p:cNvPicPr>
          <p:nvPr/>
        </p:nvPicPr>
        <p:blipFill>
          <a:blip r:embed="rId3"/>
          <a:srcRect/>
          <a:stretch>
            <a:fillRect/>
          </a:stretch>
        </p:blipFill>
        <p:spPr bwMode="auto">
          <a:xfrm>
            <a:off x="3352800" y="4343400"/>
            <a:ext cx="3686175" cy="819150"/>
          </a:xfrm>
          <a:prstGeom prst="rect">
            <a:avLst/>
          </a:prstGeom>
          <a:noFill/>
          <a:ln w="9525">
            <a:noFill/>
            <a:miter lim="800000"/>
            <a:headEnd/>
            <a:tailEnd/>
          </a:ln>
          <a:effectLst/>
        </p:spPr>
      </p:pic>
      <p:sp>
        <p:nvSpPr>
          <p:cNvPr id="7" name="TextBox 6"/>
          <p:cNvSpPr txBox="1"/>
          <p:nvPr/>
        </p:nvSpPr>
        <p:spPr>
          <a:xfrm>
            <a:off x="7239000" y="4495800"/>
            <a:ext cx="1295400" cy="369332"/>
          </a:xfrm>
          <a:prstGeom prst="rect">
            <a:avLst/>
          </a:prstGeom>
          <a:noFill/>
        </p:spPr>
        <p:txBody>
          <a:bodyPr wrap="square" rtlCol="0">
            <a:spAutoFit/>
          </a:bodyPr>
          <a:lstStyle/>
          <a:p>
            <a:r>
              <a:rPr lang="en-US" dirty="0"/>
              <a:t>(15)</a:t>
            </a:r>
          </a:p>
        </p:txBody>
      </p:sp>
      <p:sp>
        <p:nvSpPr>
          <p:cNvPr id="9" name="Footer Placeholder 8"/>
          <p:cNvSpPr>
            <a:spLocks noGrp="1"/>
          </p:cNvSpPr>
          <p:nvPr>
            <p:ph type="ftr" sz="quarter" idx="11"/>
          </p:nvPr>
        </p:nvSpPr>
        <p:spPr/>
        <p:txBody>
          <a:bodyPr/>
          <a:lstStyle/>
          <a:p>
            <a:r>
              <a:rPr lang="en-US"/>
              <a:t>Dr. A. Okullo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sz="3000" dirty="0"/>
              <a:t>Figure 2 illustrates the differences in performance of macro-fluids and micro-fluids in mixed flow reactors. They clearly show that a rise in segregation improves reactor performance for reaction orders greater than unity but lowers performance for reaction orders smaller than unity. Table 2 was used for preparing this chart.</a:t>
            </a:r>
          </a:p>
          <a:p>
            <a:pPr algn="just"/>
            <a:r>
              <a:rPr lang="en-US" sz="3000" b="1" dirty="0"/>
              <a:t>Earliness and lateness of mixing</a:t>
            </a:r>
          </a:p>
          <a:p>
            <a:pPr algn="just"/>
            <a:r>
              <a:rPr lang="en-US" sz="3000" dirty="0"/>
              <a:t>Each flow pattern of fluid thru a vessel is associated with a clearly defined definite residence time distribution </a:t>
            </a:r>
            <a:r>
              <a:rPr lang="en-US" sz="3000" b="1" dirty="0"/>
              <a:t>(RTD</a:t>
            </a:r>
            <a:r>
              <a:rPr lang="en-US" sz="3000" dirty="0"/>
              <a:t>) or exit age function </a:t>
            </a:r>
            <a:r>
              <a:rPr lang="en-US" sz="3000" b="1" dirty="0"/>
              <a:t>E</a:t>
            </a:r>
          </a:p>
        </p:txBody>
      </p:sp>
      <p:sp>
        <p:nvSpPr>
          <p:cNvPr id="4" name="Slide Number Placeholder 3"/>
          <p:cNvSpPr>
            <a:spLocks noGrp="1"/>
          </p:cNvSpPr>
          <p:nvPr>
            <p:ph type="sldNum" sz="quarter" idx="12"/>
          </p:nvPr>
        </p:nvSpPr>
        <p:spPr/>
        <p:txBody>
          <a:bodyPr/>
          <a:lstStyle/>
          <a:p>
            <a:fld id="{503FCFAC-BE17-40D8-980A-A849198A5E8F}" type="slidenum">
              <a:rPr lang="en-US" smtClean="0"/>
              <a:pPr/>
              <a:t>16</a:t>
            </a:fld>
            <a:endParaRPr lang="en-US"/>
          </a:p>
        </p:txBody>
      </p:sp>
      <p:sp>
        <p:nvSpPr>
          <p:cNvPr id="2" name="Title 1"/>
          <p:cNvSpPr>
            <a:spLocks noGrp="1"/>
          </p:cNvSpPr>
          <p:nvPr>
            <p:ph type="title"/>
          </p:nvPr>
        </p:nvSpPr>
        <p:spPr/>
        <p:txBody>
          <a:bodyPr>
            <a:normAutofit fontScale="90000"/>
          </a:bodyPr>
          <a:lstStyle/>
          <a:p>
            <a:r>
              <a:rPr lang="en-US" sz="3300" b="1" dirty="0"/>
              <a:t>Difference in Performance: Early or Late Mixing, Macro- or </a:t>
            </a:r>
            <a:r>
              <a:rPr lang="en-US" sz="3300" b="1" dirty="0" err="1"/>
              <a:t>Micr-ofluids</a:t>
            </a:r>
            <a:r>
              <a:rPr lang="en-US" sz="3300" b="1" dirty="0"/>
              <a:t>, PFR or MFR</a:t>
            </a:r>
            <a:endParaRPr lang="en-US" dirty="0"/>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Grp="1" noChangeAspect="1" noChangeArrowheads="1"/>
          </p:cNvPicPr>
          <p:nvPr>
            <p:ph idx="1"/>
          </p:nvPr>
        </p:nvPicPr>
        <p:blipFill>
          <a:blip r:embed="rId2"/>
          <a:srcRect/>
          <a:stretch>
            <a:fillRect/>
          </a:stretch>
        </p:blipFill>
        <p:spPr bwMode="auto">
          <a:xfrm>
            <a:off x="2590801" y="381000"/>
            <a:ext cx="4191000" cy="60198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503FCFAC-BE17-40D8-980A-A849198A5E8F}" type="slidenum">
              <a:rPr lang="en-US" smtClean="0"/>
              <a:pPr/>
              <a:t>17</a:t>
            </a:fld>
            <a:endParaRPr lang="en-US"/>
          </a:p>
        </p:txBody>
      </p:sp>
      <p:sp>
        <p:nvSpPr>
          <p:cNvPr id="4" name="Footer Placeholder 3"/>
          <p:cNvSpPr>
            <a:spLocks noGrp="1"/>
          </p:cNvSpPr>
          <p:nvPr>
            <p:ph type="ftr" sz="quarter" idx="11"/>
          </p:nvPr>
        </p:nvSpPr>
        <p:spPr/>
        <p:txBody>
          <a:bodyPr/>
          <a:lstStyle/>
          <a:p>
            <a:r>
              <a:rPr lang="en-US"/>
              <a:t>Dr. A. Okullo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stretch>
            <a:fillRect/>
          </a:stretch>
        </p:blipFill>
        <p:spPr bwMode="auto">
          <a:xfrm>
            <a:off x="532191" y="1481138"/>
            <a:ext cx="8079617" cy="452596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503FCFAC-BE17-40D8-980A-A849198A5E8F}" type="slidenum">
              <a:rPr lang="en-US" smtClean="0"/>
              <a:pPr/>
              <a:t>18</a:t>
            </a:fld>
            <a:endParaRPr lang="en-US"/>
          </a:p>
        </p:txBody>
      </p:sp>
      <p:sp>
        <p:nvSpPr>
          <p:cNvPr id="2" name="Title 1"/>
          <p:cNvSpPr>
            <a:spLocks noGrp="1"/>
          </p:cNvSpPr>
          <p:nvPr>
            <p:ph type="title"/>
          </p:nvPr>
        </p:nvSpPr>
        <p:spPr/>
        <p:txBody>
          <a:bodyPr>
            <a:normAutofit/>
          </a:bodyPr>
          <a:lstStyle/>
          <a:p>
            <a:r>
              <a:rPr lang="en-US" sz="2800" dirty="0"/>
              <a:t>Table 2:Conversion eqns. for macro and micro-fluids with constant density</a:t>
            </a:r>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sz="3000" dirty="0"/>
              <a:t>The converse is not true; each RTD does not define  a specific flow pattern; but a number of flow patterns, some with earlier mixing others with later mixing these may be able to give the same RTD.</a:t>
            </a:r>
          </a:p>
          <a:p>
            <a:r>
              <a:rPr lang="en-US" sz="3000" b="1" dirty="0"/>
              <a:t>Idealized Pulse RTD</a:t>
            </a:r>
          </a:p>
          <a:p>
            <a:pPr algn="just"/>
            <a:r>
              <a:rPr lang="en-US" sz="2800" dirty="0"/>
              <a:t>Reflection shows that the only pattern of flow consistent with this RTD is one with no intermixing of fluid of  different ages, hence, that of plug flow. Consequently it is immaterial whether we have a micro- or macro-fluid.</a:t>
            </a:r>
          </a:p>
          <a:p>
            <a:pPr algn="just"/>
            <a:r>
              <a:rPr lang="en-US" sz="2800" dirty="0"/>
              <a:t>In addition the question of early or late mixing of fluid is of no concern since there is no mixing of fluid of different ages.</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19</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r>
              <a:rPr lang="en-US" sz="3000" dirty="0"/>
              <a:t>The problems associated with the mixing of fluids during reaction is important for extremely fast reactions in homogeneous systems as well as for all heterogeneous systems.</a:t>
            </a:r>
          </a:p>
          <a:p>
            <a:pPr algn="just"/>
            <a:r>
              <a:rPr lang="en-US" sz="2800" dirty="0"/>
              <a:t>This problem has two overlapping aspects: (</a:t>
            </a:r>
            <a:r>
              <a:rPr lang="en-US" sz="2800" dirty="0" err="1"/>
              <a:t>i</a:t>
            </a:r>
            <a:r>
              <a:rPr lang="en-US" sz="2800" dirty="0"/>
              <a:t>) the degree of segregation of the fluid, or whether mixing occurs on the microscopic level (mixing of individual molecules) or the macroscopic level (mixing of clumps, groups, or aggregates of molecules); (ii) the earliness of mixing, or whether fluid mixes early or late as it flows through the vessel.</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2</a:t>
            </a:fld>
            <a:endParaRPr lang="en-US"/>
          </a:p>
        </p:txBody>
      </p:sp>
      <p:sp>
        <p:nvSpPr>
          <p:cNvPr id="2" name="Title 1"/>
          <p:cNvSpPr>
            <a:spLocks noGrp="1"/>
          </p:cNvSpPr>
          <p:nvPr>
            <p:ph type="title"/>
          </p:nvPr>
        </p:nvSpPr>
        <p:spPr/>
        <p:txBody>
          <a:bodyPr>
            <a:normAutofit/>
          </a:bodyPr>
          <a:lstStyle/>
          <a:p>
            <a:r>
              <a:rPr lang="en-US" sz="3200" b="1" dirty="0"/>
              <a:t>Earliness of mixing, Segregation and RTD</a:t>
            </a:r>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3000" b="1" dirty="0"/>
              <a:t>Exponential decay RTD</a:t>
            </a:r>
          </a:p>
          <a:p>
            <a:pPr algn="just"/>
            <a:r>
              <a:rPr lang="en-US" sz="3000" dirty="0"/>
              <a:t>The mixed flow reactor can give this RTD. Other flow patterns can also give this RTD, for example a set of parallel plug flow reactors of proper length, a plug flow reactor with side streams, or a combination of these. Figure 3 shows a number of these patterns. Patterns (a) and (b) fluid elements mix immediately with material of different ages while (c) and (d)  this does not occur.</a:t>
            </a:r>
          </a:p>
          <a:p>
            <a:pPr algn="just"/>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20</a:t>
            </a:fld>
            <a:endParaRPr lang="en-US"/>
          </a:p>
        </p:txBody>
      </p:sp>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r>
              <a:rPr lang="en-US" sz="3000" dirty="0"/>
              <a:t>Therefore patterns (a) and (b) represent  micro-fluid while patterns (c) and (d) </a:t>
            </a:r>
            <a:r>
              <a:rPr lang="en-US" sz="3000" dirty="0" err="1"/>
              <a:t>macrofluids</a:t>
            </a:r>
            <a:r>
              <a:rPr lang="en-US" sz="3000" dirty="0"/>
              <a:t>.</a:t>
            </a:r>
          </a:p>
        </p:txBody>
      </p:sp>
      <p:sp>
        <p:nvSpPr>
          <p:cNvPr id="5" name="Slide Number Placeholder 4"/>
          <p:cNvSpPr>
            <a:spLocks noGrp="1"/>
          </p:cNvSpPr>
          <p:nvPr>
            <p:ph type="sldNum" sz="quarter" idx="12"/>
          </p:nvPr>
        </p:nvSpPr>
        <p:spPr/>
        <p:txBody>
          <a:bodyPr/>
          <a:lstStyle/>
          <a:p>
            <a:fld id="{503FCFAC-BE17-40D8-980A-A849198A5E8F}" type="slidenum">
              <a:rPr lang="en-US" smtClean="0"/>
              <a:pPr/>
              <a:t>21</a:t>
            </a:fld>
            <a:endParaRPr lang="en-US"/>
          </a:p>
        </p:txBody>
      </p:sp>
      <p:sp>
        <p:nvSpPr>
          <p:cNvPr id="2" name="Title 1"/>
          <p:cNvSpPr>
            <a:spLocks noGrp="1"/>
          </p:cNvSpPr>
          <p:nvPr>
            <p:ph type="title"/>
          </p:nvPr>
        </p:nvSpPr>
        <p:spPr>
          <a:xfrm>
            <a:off x="1524000" y="5486400"/>
            <a:ext cx="6400800" cy="563562"/>
          </a:xfrm>
        </p:spPr>
        <p:txBody>
          <a:bodyPr>
            <a:normAutofit fontScale="90000"/>
          </a:bodyPr>
          <a:lstStyle/>
          <a:p>
            <a:r>
              <a:rPr lang="en-US" sz="1800" dirty="0"/>
              <a:t>Figure 3: Four contacting patterns which can all give the same RTD</a:t>
            </a:r>
          </a:p>
        </p:txBody>
      </p:sp>
      <p:pic>
        <p:nvPicPr>
          <p:cNvPr id="13314" name="Picture 2"/>
          <p:cNvPicPr>
            <a:picLocks noChangeAspect="1" noChangeArrowheads="1"/>
          </p:cNvPicPr>
          <p:nvPr/>
        </p:nvPicPr>
        <p:blipFill>
          <a:blip r:embed="rId2"/>
          <a:srcRect/>
          <a:stretch>
            <a:fillRect/>
          </a:stretch>
        </p:blipFill>
        <p:spPr bwMode="auto">
          <a:xfrm>
            <a:off x="2362200" y="1905000"/>
            <a:ext cx="4333875" cy="3552825"/>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a:t>Dr. A. Okullo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sz="3000" dirty="0"/>
              <a:t>1)- Factors affecting the performance of a reactor:</a:t>
            </a:r>
          </a:p>
          <a:p>
            <a:pPr>
              <a:buNone/>
            </a:pPr>
            <a:r>
              <a:rPr lang="en-US" sz="3000" dirty="0"/>
              <a:t>In general it may be written; </a:t>
            </a:r>
          </a:p>
          <a:p>
            <a:pPr>
              <a:buNone/>
            </a:pPr>
            <a:endParaRPr lang="en-US" sz="3000" dirty="0"/>
          </a:p>
          <a:p>
            <a:pPr>
              <a:buNone/>
            </a:pPr>
            <a:endParaRPr lang="en-US" sz="3000" dirty="0"/>
          </a:p>
          <a:p>
            <a:pPr>
              <a:buNone/>
            </a:pPr>
            <a:r>
              <a:rPr lang="en-US" sz="3000" dirty="0"/>
              <a:t>2)- Effect of kinetics or reaction or reaction order:</a:t>
            </a:r>
          </a:p>
          <a:p>
            <a:pPr algn="just">
              <a:buNone/>
            </a:pPr>
            <a:r>
              <a:rPr lang="en-US" sz="3000" dirty="0"/>
              <a:t>Segregation and earliness of mixing affect the conversion of reactants as follows:</a:t>
            </a:r>
          </a:p>
          <a:p>
            <a:pPr algn="just">
              <a:buNone/>
            </a:pPr>
            <a:endParaRPr lang="en-US" sz="3000" dirty="0"/>
          </a:p>
          <a:p>
            <a:pPr algn="just">
              <a:buNone/>
            </a:pPr>
            <a:endParaRPr lang="en-US" sz="3000" dirty="0"/>
          </a:p>
          <a:p>
            <a:pPr algn="just">
              <a:buNone/>
            </a:pPr>
            <a:r>
              <a:rPr lang="en-US" sz="3000" dirty="0"/>
              <a:t>For n &lt; 1, the inequality is reversed and for n = 1, conversion is unaffected by these factors.</a:t>
            </a:r>
          </a:p>
          <a:p>
            <a:pPr algn="just">
              <a:buNone/>
            </a:pPr>
            <a:endParaRPr lang="en-US" sz="3000" dirty="0"/>
          </a:p>
        </p:txBody>
      </p:sp>
      <p:sp>
        <p:nvSpPr>
          <p:cNvPr id="7" name="Slide Number Placeholder 6"/>
          <p:cNvSpPr>
            <a:spLocks noGrp="1"/>
          </p:cNvSpPr>
          <p:nvPr>
            <p:ph type="sldNum" sz="quarter" idx="12"/>
          </p:nvPr>
        </p:nvSpPr>
        <p:spPr/>
        <p:txBody>
          <a:bodyPr/>
          <a:lstStyle/>
          <a:p>
            <a:fld id="{503FCFAC-BE17-40D8-980A-A849198A5E8F}" type="slidenum">
              <a:rPr lang="en-US" smtClean="0"/>
              <a:pPr/>
              <a:t>22</a:t>
            </a:fld>
            <a:endParaRPr lang="en-US"/>
          </a:p>
        </p:txBody>
      </p:sp>
      <p:sp>
        <p:nvSpPr>
          <p:cNvPr id="2" name="Title 1"/>
          <p:cNvSpPr>
            <a:spLocks noGrp="1"/>
          </p:cNvSpPr>
          <p:nvPr>
            <p:ph type="title"/>
          </p:nvPr>
        </p:nvSpPr>
        <p:spPr/>
        <p:txBody>
          <a:bodyPr>
            <a:normAutofit/>
          </a:bodyPr>
          <a:lstStyle/>
          <a:p>
            <a:r>
              <a:rPr lang="en-US" sz="3000" b="1" dirty="0"/>
              <a:t>Summary of findings for a single fluid</a:t>
            </a:r>
          </a:p>
        </p:txBody>
      </p:sp>
      <p:pic>
        <p:nvPicPr>
          <p:cNvPr id="14338" name="Picture 2"/>
          <p:cNvPicPr>
            <a:picLocks noChangeAspect="1" noChangeArrowheads="1"/>
          </p:cNvPicPr>
          <p:nvPr/>
        </p:nvPicPr>
        <p:blipFill>
          <a:blip r:embed="rId2"/>
          <a:srcRect/>
          <a:stretch>
            <a:fillRect/>
          </a:stretch>
        </p:blipFill>
        <p:spPr bwMode="auto">
          <a:xfrm>
            <a:off x="2362200" y="2209800"/>
            <a:ext cx="4362450" cy="495300"/>
          </a:xfrm>
          <a:prstGeom prst="rect">
            <a:avLst/>
          </a:prstGeom>
          <a:noFill/>
          <a:ln w="9525">
            <a:noFill/>
            <a:miter lim="800000"/>
            <a:headEnd/>
            <a:tailEnd/>
          </a:ln>
          <a:effectLst/>
        </p:spPr>
      </p:pic>
      <p:sp>
        <p:nvSpPr>
          <p:cNvPr id="5" name="TextBox 4"/>
          <p:cNvSpPr txBox="1"/>
          <p:nvPr/>
        </p:nvSpPr>
        <p:spPr>
          <a:xfrm>
            <a:off x="6934200" y="2209800"/>
            <a:ext cx="1524000" cy="381000"/>
          </a:xfrm>
          <a:prstGeom prst="rect">
            <a:avLst/>
          </a:prstGeom>
          <a:noFill/>
        </p:spPr>
        <p:txBody>
          <a:bodyPr wrap="square" rtlCol="0">
            <a:spAutoFit/>
          </a:bodyPr>
          <a:lstStyle/>
          <a:p>
            <a:r>
              <a:rPr lang="en-US" dirty="0"/>
              <a:t>(16)</a:t>
            </a:r>
          </a:p>
        </p:txBody>
      </p:sp>
      <p:pic>
        <p:nvPicPr>
          <p:cNvPr id="14339" name="Picture 3"/>
          <p:cNvPicPr>
            <a:picLocks noChangeAspect="1" noChangeArrowheads="1"/>
          </p:cNvPicPr>
          <p:nvPr/>
        </p:nvPicPr>
        <p:blipFill>
          <a:blip r:embed="rId3"/>
          <a:srcRect/>
          <a:stretch>
            <a:fillRect/>
          </a:stretch>
        </p:blipFill>
        <p:spPr bwMode="auto">
          <a:xfrm>
            <a:off x="2667000" y="3886200"/>
            <a:ext cx="3200400" cy="409575"/>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a:t>Dr. A. Okullo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sz="3000" dirty="0"/>
              <a:t>These results show that segregation and late mixing improves conversion for n &gt; 1 and decreases conversion when n &lt; 1.</a:t>
            </a:r>
          </a:p>
          <a:p>
            <a:pPr algn="just">
              <a:buNone/>
            </a:pPr>
            <a:r>
              <a:rPr lang="en-US" sz="3000" dirty="0"/>
              <a:t>3)- </a:t>
            </a:r>
            <a:r>
              <a:rPr lang="en-US" sz="2800" dirty="0"/>
              <a:t>Effect of mixing factors for non-first-order reactions. Segregation plays no role in plug flow; however, it increasingly affects the reactor performance as the RTD shifts from plug to mixed flow.</a:t>
            </a:r>
          </a:p>
          <a:p>
            <a:pPr algn="just">
              <a:buNone/>
            </a:pPr>
            <a:r>
              <a:rPr lang="en-US" sz="2800" dirty="0"/>
              <a:t>4)- Effect of conversion level. At low conversion levels XA, is insensitive to RTD, earliness of mixing, and segregation. At intermediate conversion levels, the RTD begins to influence XA; earliness and segregation still have little effect. Finally, at high conversion levels all these factors may play important roles.</a:t>
            </a:r>
          </a:p>
          <a:p>
            <a:pPr>
              <a:buNone/>
            </a:pPr>
            <a:r>
              <a:rPr lang="en-US" sz="2800" dirty="0"/>
              <a:t>5)- Effect on product distribution. Although segregation and earliness of mixing can usually be ignored when treating single reactions, this is not so with multiple reactions.</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23</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000" dirty="0"/>
              <a:t>Where the effect of these  factors on product distribution can be of dominating importance, even at low conversion levels.</a:t>
            </a:r>
          </a:p>
          <a:p>
            <a:endParaRPr lang="en-US" sz="2800" i="1" dirty="0"/>
          </a:p>
          <a:p>
            <a:pPr algn="just"/>
            <a:r>
              <a:rPr lang="en-US" sz="2800" dirty="0"/>
              <a:t>As an example consider free-radical polymerization. When an occasional free radical is formed here and there in the reactor it triggers an extremely rapid chain of reactions, often thousands of steps in a fraction of a second.</a:t>
            </a:r>
          </a:p>
          <a:p>
            <a:pPr algn="just"/>
            <a:r>
              <a:rPr lang="en-US" sz="2800" dirty="0"/>
              <a:t>The local reaction rate and conversion can thus be very high. In this situation the immediate surroundings of the reacting and growing molecules-and hence the state of segregation of the fluid-can greatly affect the type of polymer formed.</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24</a:t>
            </a:fld>
            <a:endParaRPr lang="en-US"/>
          </a:p>
        </p:txBody>
      </p:sp>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000" dirty="0"/>
              <a:t>A second-order reaction occurs in a reactor whose RTD is given in the figure. Calculate the conversion for the flow schemes shown in  this figure. For simplicity, take C0 = 1; k = 1; </a:t>
            </a:r>
            <a:r>
              <a:rPr lang="en-US" sz="3000" dirty="0">
                <a:sym typeface="Symbol"/>
              </a:rPr>
              <a:t> = 1 for each unit.</a:t>
            </a:r>
            <a:endParaRPr lang="en-US" sz="3000" dirty="0"/>
          </a:p>
        </p:txBody>
      </p:sp>
      <p:sp>
        <p:nvSpPr>
          <p:cNvPr id="5" name="Slide Number Placeholder 4"/>
          <p:cNvSpPr>
            <a:spLocks noGrp="1"/>
          </p:cNvSpPr>
          <p:nvPr>
            <p:ph type="sldNum" sz="quarter" idx="12"/>
          </p:nvPr>
        </p:nvSpPr>
        <p:spPr/>
        <p:txBody>
          <a:bodyPr/>
          <a:lstStyle/>
          <a:p>
            <a:fld id="{503FCFAC-BE17-40D8-980A-A849198A5E8F}" type="slidenum">
              <a:rPr lang="en-US" smtClean="0"/>
              <a:pPr/>
              <a:t>25</a:t>
            </a:fld>
            <a:endParaRPr lang="en-US"/>
          </a:p>
        </p:txBody>
      </p:sp>
      <p:sp>
        <p:nvSpPr>
          <p:cNvPr id="2" name="Title 1"/>
          <p:cNvSpPr>
            <a:spLocks noGrp="1"/>
          </p:cNvSpPr>
          <p:nvPr>
            <p:ph type="title"/>
          </p:nvPr>
        </p:nvSpPr>
        <p:spPr/>
        <p:txBody>
          <a:bodyPr>
            <a:normAutofit/>
          </a:bodyPr>
          <a:lstStyle/>
          <a:p>
            <a:r>
              <a:rPr lang="en-US" sz="3000" b="1" dirty="0"/>
              <a:t>Example 1</a:t>
            </a:r>
            <a:r>
              <a:rPr lang="en-US" sz="3000" dirty="0"/>
              <a:t>: Effect of segregation and earliness on conversion</a:t>
            </a:r>
          </a:p>
        </p:txBody>
      </p:sp>
      <p:pic>
        <p:nvPicPr>
          <p:cNvPr id="15362" name="Picture 2"/>
          <p:cNvPicPr>
            <a:picLocks noChangeAspect="1" noChangeArrowheads="1"/>
          </p:cNvPicPr>
          <p:nvPr/>
        </p:nvPicPr>
        <p:blipFill>
          <a:blip r:embed="rId2"/>
          <a:srcRect/>
          <a:stretch>
            <a:fillRect/>
          </a:stretch>
        </p:blipFill>
        <p:spPr bwMode="auto">
          <a:xfrm>
            <a:off x="2971800" y="3962400"/>
            <a:ext cx="3543300" cy="1543050"/>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a:t>Dr. A. Okullo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srcRect/>
          <a:stretch>
            <a:fillRect/>
          </a:stretch>
        </p:blipFill>
        <p:spPr bwMode="auto">
          <a:xfrm>
            <a:off x="1447800" y="457200"/>
            <a:ext cx="6477000" cy="5482431"/>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503FCFAC-BE17-40D8-980A-A849198A5E8F}" type="slidenum">
              <a:rPr lang="en-US" smtClean="0"/>
              <a:pPr/>
              <a:t>26</a:t>
            </a:fld>
            <a:endParaRPr lang="en-US"/>
          </a:p>
        </p:txBody>
      </p:sp>
      <p:sp>
        <p:nvSpPr>
          <p:cNvPr id="4" name="Footer Placeholder 3"/>
          <p:cNvSpPr>
            <a:spLocks noGrp="1"/>
          </p:cNvSpPr>
          <p:nvPr>
            <p:ph type="ftr" sz="quarter" idx="11"/>
          </p:nvPr>
        </p:nvSpPr>
        <p:spPr/>
        <p:txBody>
          <a:bodyPr/>
          <a:lstStyle/>
          <a:p>
            <a:r>
              <a:rPr lang="en-US"/>
              <a:t>Dr. A. Okullo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b="1" dirty="0"/>
              <a:t>Scheme A: </a:t>
            </a:r>
            <a:r>
              <a:rPr lang="en-US" sz="3000" dirty="0"/>
              <a:t>for fig.(a) for the mixed flow reactor we have: </a:t>
            </a:r>
          </a:p>
          <a:p>
            <a:r>
              <a:rPr lang="en-US" sz="3000" dirty="0"/>
              <a:t>Or </a:t>
            </a:r>
          </a:p>
          <a:p>
            <a:r>
              <a:rPr lang="en-US" sz="3000" dirty="0"/>
              <a:t>For the plug flow;</a:t>
            </a:r>
          </a:p>
          <a:p>
            <a:r>
              <a:rPr lang="en-US" sz="3000" dirty="0"/>
              <a:t>Or </a:t>
            </a:r>
          </a:p>
          <a:p>
            <a:r>
              <a:rPr lang="en-US" sz="3000" b="1" dirty="0"/>
              <a:t>Scheme B: </a:t>
            </a:r>
            <a:r>
              <a:rPr lang="en-US" sz="3000" dirty="0"/>
              <a:t>for fig.(b) for the plug flow;</a:t>
            </a:r>
          </a:p>
          <a:p>
            <a:endParaRPr lang="en-US" sz="3000" b="1" dirty="0"/>
          </a:p>
          <a:p>
            <a:r>
              <a:rPr lang="en-US" sz="3000" b="1" dirty="0"/>
              <a:t>Or </a:t>
            </a:r>
          </a:p>
        </p:txBody>
      </p:sp>
      <p:sp>
        <p:nvSpPr>
          <p:cNvPr id="10" name="Slide Number Placeholder 9"/>
          <p:cNvSpPr>
            <a:spLocks noGrp="1"/>
          </p:cNvSpPr>
          <p:nvPr>
            <p:ph type="sldNum" sz="quarter" idx="12"/>
          </p:nvPr>
        </p:nvSpPr>
        <p:spPr/>
        <p:txBody>
          <a:bodyPr/>
          <a:lstStyle/>
          <a:p>
            <a:fld id="{503FCFAC-BE17-40D8-980A-A849198A5E8F}" type="slidenum">
              <a:rPr lang="en-US" smtClean="0"/>
              <a:pPr/>
              <a:t>27</a:t>
            </a:fld>
            <a:endParaRPr lang="en-US"/>
          </a:p>
        </p:txBody>
      </p:sp>
      <p:sp>
        <p:nvSpPr>
          <p:cNvPr id="2" name="Title 1"/>
          <p:cNvSpPr>
            <a:spLocks noGrp="1"/>
          </p:cNvSpPr>
          <p:nvPr>
            <p:ph type="title"/>
          </p:nvPr>
        </p:nvSpPr>
        <p:spPr/>
        <p:txBody>
          <a:bodyPr/>
          <a:lstStyle/>
          <a:p>
            <a:endParaRPr lang="en-US" dirty="0"/>
          </a:p>
        </p:txBody>
      </p:sp>
      <p:pic>
        <p:nvPicPr>
          <p:cNvPr id="17410" name="Picture 2"/>
          <p:cNvPicPr>
            <a:picLocks noChangeAspect="1" noChangeArrowheads="1"/>
          </p:cNvPicPr>
          <p:nvPr/>
        </p:nvPicPr>
        <p:blipFill>
          <a:blip r:embed="rId2"/>
          <a:srcRect/>
          <a:stretch>
            <a:fillRect/>
          </a:stretch>
        </p:blipFill>
        <p:spPr bwMode="auto">
          <a:xfrm>
            <a:off x="4800600" y="1905000"/>
            <a:ext cx="1790700" cy="466725"/>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2667000" y="2438400"/>
            <a:ext cx="1933575" cy="466725"/>
          </a:xfrm>
          <a:prstGeom prst="rect">
            <a:avLst/>
          </a:prstGeom>
          <a:noFill/>
          <a:ln w="9525">
            <a:noFill/>
            <a:miter lim="800000"/>
            <a:headEnd/>
            <a:tailEnd/>
          </a:ln>
          <a:effectLst/>
        </p:spPr>
      </p:pic>
      <p:pic>
        <p:nvPicPr>
          <p:cNvPr id="17412" name="Picture 4"/>
          <p:cNvPicPr>
            <a:picLocks noChangeAspect="1" noChangeArrowheads="1"/>
          </p:cNvPicPr>
          <p:nvPr/>
        </p:nvPicPr>
        <p:blipFill>
          <a:blip r:embed="rId4"/>
          <a:srcRect/>
          <a:stretch>
            <a:fillRect/>
          </a:stretch>
        </p:blipFill>
        <p:spPr bwMode="auto">
          <a:xfrm>
            <a:off x="4724400" y="3048000"/>
            <a:ext cx="2324100" cy="485775"/>
          </a:xfrm>
          <a:prstGeom prst="rect">
            <a:avLst/>
          </a:prstGeom>
          <a:noFill/>
          <a:ln w="9525">
            <a:noFill/>
            <a:miter lim="800000"/>
            <a:headEnd/>
            <a:tailEnd/>
          </a:ln>
          <a:effectLst/>
        </p:spPr>
      </p:pic>
      <p:pic>
        <p:nvPicPr>
          <p:cNvPr id="17413" name="Picture 5"/>
          <p:cNvPicPr>
            <a:picLocks noChangeAspect="1" noChangeArrowheads="1"/>
          </p:cNvPicPr>
          <p:nvPr/>
        </p:nvPicPr>
        <p:blipFill>
          <a:blip r:embed="rId5"/>
          <a:srcRect/>
          <a:stretch>
            <a:fillRect/>
          </a:stretch>
        </p:blipFill>
        <p:spPr bwMode="auto">
          <a:xfrm>
            <a:off x="1828800" y="3429000"/>
            <a:ext cx="2990850" cy="609600"/>
          </a:xfrm>
          <a:prstGeom prst="rect">
            <a:avLst/>
          </a:prstGeom>
          <a:noFill/>
          <a:ln w="9525">
            <a:noFill/>
            <a:miter lim="800000"/>
            <a:headEnd/>
            <a:tailEnd/>
          </a:ln>
          <a:effectLst/>
        </p:spPr>
      </p:pic>
      <p:pic>
        <p:nvPicPr>
          <p:cNvPr id="17414" name="Picture 6"/>
          <p:cNvPicPr>
            <a:picLocks noChangeAspect="1" noChangeArrowheads="1"/>
          </p:cNvPicPr>
          <p:nvPr/>
        </p:nvPicPr>
        <p:blipFill>
          <a:blip r:embed="rId6"/>
          <a:srcRect/>
          <a:stretch>
            <a:fillRect/>
          </a:stretch>
        </p:blipFill>
        <p:spPr bwMode="auto">
          <a:xfrm>
            <a:off x="2667000" y="4572000"/>
            <a:ext cx="1914525" cy="428625"/>
          </a:xfrm>
          <a:prstGeom prst="rect">
            <a:avLst/>
          </a:prstGeom>
          <a:noFill/>
          <a:ln w="9525">
            <a:noFill/>
            <a:miter lim="800000"/>
            <a:headEnd/>
            <a:tailEnd/>
          </a:ln>
          <a:effectLst/>
        </p:spPr>
      </p:pic>
      <p:pic>
        <p:nvPicPr>
          <p:cNvPr id="17415" name="Picture 7"/>
          <p:cNvPicPr>
            <a:picLocks noChangeAspect="1" noChangeArrowheads="1"/>
          </p:cNvPicPr>
          <p:nvPr/>
        </p:nvPicPr>
        <p:blipFill>
          <a:blip r:embed="rId7"/>
          <a:srcRect/>
          <a:stretch>
            <a:fillRect/>
          </a:stretch>
        </p:blipFill>
        <p:spPr bwMode="auto">
          <a:xfrm>
            <a:off x="2971800" y="5257800"/>
            <a:ext cx="809625" cy="609600"/>
          </a:xfrm>
          <a:prstGeom prst="rect">
            <a:avLst/>
          </a:prstGeom>
          <a:noFill/>
          <a:ln w="9525">
            <a:noFill/>
            <a:miter lim="800000"/>
            <a:headEnd/>
            <a:tailEnd/>
          </a:ln>
          <a:effectLst/>
        </p:spPr>
      </p:pic>
      <p:sp>
        <p:nvSpPr>
          <p:cNvPr id="11" name="Footer Placeholder 10"/>
          <p:cNvSpPr>
            <a:spLocks noGrp="1"/>
          </p:cNvSpPr>
          <p:nvPr>
            <p:ph type="ftr" sz="quarter" idx="11"/>
          </p:nvPr>
        </p:nvSpPr>
        <p:spPr/>
        <p:txBody>
          <a:bodyPr/>
          <a:lstStyle/>
          <a:p>
            <a:r>
              <a:rPr lang="en-US"/>
              <a:t>Dr. A. Okullo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sz="3000" dirty="0"/>
              <a:t>For mixed flow;</a:t>
            </a:r>
          </a:p>
          <a:p>
            <a:r>
              <a:rPr lang="en-US" sz="3000" dirty="0"/>
              <a:t>Or micro – fairly late;</a:t>
            </a:r>
          </a:p>
          <a:p>
            <a:r>
              <a:rPr lang="en-US" sz="3000" b="1" dirty="0"/>
              <a:t>Schemes C, D and E,</a:t>
            </a:r>
            <a:r>
              <a:rPr lang="en-US" sz="3000" dirty="0"/>
              <a:t> from he Figures in (Note 2)or  the </a:t>
            </a:r>
            <a:r>
              <a:rPr lang="en-US" sz="3000" b="1" dirty="0"/>
              <a:t>E </a:t>
            </a:r>
            <a:r>
              <a:rPr lang="en-US" sz="3000" dirty="0"/>
              <a:t> for two equal size plug-mixed flow reactor system is;</a:t>
            </a:r>
          </a:p>
          <a:p>
            <a:endParaRPr lang="en-US" sz="3000" b="1" dirty="0"/>
          </a:p>
          <a:p>
            <a:endParaRPr lang="en-US" sz="3000" b="1" dirty="0"/>
          </a:p>
          <a:p>
            <a:r>
              <a:rPr lang="en-US" sz="3000" dirty="0"/>
              <a:t>Therefore eqn. (4) becomes;</a:t>
            </a:r>
          </a:p>
          <a:p>
            <a:r>
              <a:rPr lang="en-US" sz="3000" dirty="0"/>
              <a:t>With the mean RTD in the 2 vessel system;</a:t>
            </a:r>
          </a:p>
          <a:p>
            <a:pPr>
              <a:buNone/>
            </a:pPr>
            <a:r>
              <a:rPr lang="en-US" sz="3000" dirty="0"/>
              <a:t>This becomes;</a:t>
            </a:r>
          </a:p>
          <a:p>
            <a:pPr>
              <a:buNone/>
            </a:pPr>
            <a:r>
              <a:rPr lang="en-US" sz="3000" dirty="0"/>
              <a:t>Replacing 1 + t by x, we get the exponential integral</a:t>
            </a:r>
          </a:p>
        </p:txBody>
      </p:sp>
      <p:sp>
        <p:nvSpPr>
          <p:cNvPr id="11" name="Slide Number Placeholder 10"/>
          <p:cNvSpPr>
            <a:spLocks noGrp="1"/>
          </p:cNvSpPr>
          <p:nvPr>
            <p:ph type="sldNum" sz="quarter" idx="12"/>
          </p:nvPr>
        </p:nvSpPr>
        <p:spPr/>
        <p:txBody>
          <a:bodyPr/>
          <a:lstStyle/>
          <a:p>
            <a:fld id="{503FCFAC-BE17-40D8-980A-A849198A5E8F}" type="slidenum">
              <a:rPr lang="en-US" smtClean="0"/>
              <a:pPr/>
              <a:t>28</a:t>
            </a:fld>
            <a:endParaRPr lang="en-US"/>
          </a:p>
        </p:txBody>
      </p:sp>
      <p:pic>
        <p:nvPicPr>
          <p:cNvPr id="18434" name="Picture 2"/>
          <p:cNvPicPr>
            <a:picLocks noChangeAspect="1" noChangeArrowheads="1"/>
          </p:cNvPicPr>
          <p:nvPr/>
        </p:nvPicPr>
        <p:blipFill>
          <a:blip r:embed="rId2"/>
          <a:srcRect/>
          <a:stretch>
            <a:fillRect/>
          </a:stretch>
        </p:blipFill>
        <p:spPr bwMode="auto">
          <a:xfrm>
            <a:off x="4038600" y="457200"/>
            <a:ext cx="1924050" cy="561975"/>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a:srcRect/>
          <a:stretch>
            <a:fillRect/>
          </a:stretch>
        </p:blipFill>
        <p:spPr bwMode="auto">
          <a:xfrm>
            <a:off x="4953000" y="1066800"/>
            <a:ext cx="1885950" cy="371475"/>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3048000" y="2667000"/>
            <a:ext cx="2190750" cy="10287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5943600" y="3581400"/>
            <a:ext cx="2019300" cy="5429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6"/>
          <a:srcRect/>
          <a:stretch>
            <a:fillRect/>
          </a:stretch>
        </p:blipFill>
        <p:spPr bwMode="auto">
          <a:xfrm>
            <a:off x="7620000" y="4114800"/>
            <a:ext cx="704850" cy="2476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7"/>
          <a:srcRect/>
          <a:stretch>
            <a:fillRect/>
          </a:stretch>
        </p:blipFill>
        <p:spPr bwMode="auto">
          <a:xfrm>
            <a:off x="3657600" y="4876800"/>
            <a:ext cx="1162050" cy="542925"/>
          </a:xfrm>
          <a:prstGeom prst="rect">
            <a:avLst/>
          </a:prstGeom>
          <a:noFill/>
          <a:ln w="9525">
            <a:noFill/>
            <a:miter lim="800000"/>
            <a:headEnd/>
            <a:tailEnd/>
          </a:ln>
          <a:effectLst/>
        </p:spPr>
      </p:pic>
      <p:pic>
        <p:nvPicPr>
          <p:cNvPr id="1030" name="Picture 6"/>
          <p:cNvPicPr>
            <a:picLocks noChangeAspect="1" noChangeArrowheads="1"/>
          </p:cNvPicPr>
          <p:nvPr/>
        </p:nvPicPr>
        <p:blipFill>
          <a:blip r:embed="rId8"/>
          <a:srcRect/>
          <a:stretch>
            <a:fillRect/>
          </a:stretch>
        </p:blipFill>
        <p:spPr bwMode="auto">
          <a:xfrm>
            <a:off x="3200400" y="5867400"/>
            <a:ext cx="2562225" cy="447675"/>
          </a:xfrm>
          <a:prstGeom prst="rect">
            <a:avLst/>
          </a:prstGeom>
          <a:noFill/>
          <a:ln w="9525">
            <a:noFill/>
            <a:miter lim="800000"/>
            <a:headEnd/>
            <a:tailEnd/>
          </a:ln>
          <a:effectLst/>
        </p:spPr>
      </p:pic>
      <p:sp>
        <p:nvSpPr>
          <p:cNvPr id="12" name="Footer Placeholder 11"/>
          <p:cNvSpPr>
            <a:spLocks noGrp="1"/>
          </p:cNvSpPr>
          <p:nvPr>
            <p:ph type="ftr" sz="quarter" idx="11"/>
          </p:nvPr>
        </p:nvSpPr>
        <p:spPr/>
        <p:txBody>
          <a:bodyPr/>
          <a:lstStyle/>
          <a:p>
            <a:r>
              <a:rPr lang="en-US"/>
              <a:t>Dr. A. Okullo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000" dirty="0"/>
              <a:t>From the Table of exponential integral given earlier, we find </a:t>
            </a:r>
            <a:r>
              <a:rPr lang="en-US" sz="3000" dirty="0" err="1"/>
              <a:t>ei</a:t>
            </a:r>
            <a:r>
              <a:rPr lang="en-US" sz="3000" dirty="0"/>
              <a:t>(2) = 0.04890 from which,</a:t>
            </a:r>
          </a:p>
          <a:p>
            <a:r>
              <a:rPr lang="en-US" sz="3000" dirty="0"/>
              <a:t>Micro late and macro late or early: C’’’ = 0.362</a:t>
            </a:r>
          </a:p>
          <a:p>
            <a:r>
              <a:rPr lang="en-US" sz="3000" dirty="0"/>
              <a:t>There are extensions for a single fluid which can be found in </a:t>
            </a:r>
            <a:r>
              <a:rPr lang="en-US" sz="3000" dirty="0" err="1"/>
              <a:t>Levenspiel</a:t>
            </a:r>
            <a:r>
              <a:rPr lang="en-US" sz="3000" dirty="0"/>
              <a:t> (1972) for partial segregation – intensity of segregation model; coalescence model, etc.</a:t>
            </a:r>
          </a:p>
        </p:txBody>
      </p:sp>
      <p:sp>
        <p:nvSpPr>
          <p:cNvPr id="5" name="Slide Number Placeholder 4"/>
          <p:cNvSpPr>
            <a:spLocks noGrp="1"/>
          </p:cNvSpPr>
          <p:nvPr>
            <p:ph type="sldNum" sz="quarter" idx="12"/>
          </p:nvPr>
        </p:nvSpPr>
        <p:spPr/>
        <p:txBody>
          <a:bodyPr/>
          <a:lstStyle/>
          <a:p>
            <a:fld id="{503FCFAC-BE17-40D8-980A-A849198A5E8F}" type="slidenum">
              <a:rPr lang="en-US" smtClean="0"/>
              <a:pPr/>
              <a:t>29</a:t>
            </a:fld>
            <a:endParaRPr lang="en-US"/>
          </a:p>
        </p:txBody>
      </p:sp>
      <p:sp>
        <p:nvSpPr>
          <p:cNvPr id="2" name="Title 1"/>
          <p:cNvSpPr>
            <a:spLocks noGrp="1"/>
          </p:cNvSpPr>
          <p:nvPr>
            <p:ph type="title"/>
          </p:nvPr>
        </p:nvSpPr>
        <p:spPr/>
        <p:txBody>
          <a:bodyPr/>
          <a:lstStyle/>
          <a:p>
            <a:endParaRPr lang="en-US" dirty="0"/>
          </a:p>
        </p:txBody>
      </p:sp>
      <p:sp>
        <p:nvSpPr>
          <p:cNvPr id="6" name="Footer Placeholder 5"/>
          <p:cNvSpPr>
            <a:spLocks noGrp="1"/>
          </p:cNvSpPr>
          <p:nvPr>
            <p:ph type="ftr" sz="quarter" idx="11"/>
          </p:nvPr>
        </p:nvSpPr>
        <p:spPr/>
        <p:txBody>
          <a:bodyPr/>
          <a:lstStyle/>
          <a:p>
            <a:r>
              <a:rPr lang="en-US"/>
              <a:t>Dr. A. Okullo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sz="2800" dirty="0"/>
              <a:t>These two concepts are intertwined with the concept of RTD, so it becomes rather difficult to understand their interaction. Refer to Note 1 for the reminder.  We shall first treat systems in which a single fluid is reacting. </a:t>
            </a:r>
          </a:p>
          <a:p>
            <a:r>
              <a:rPr lang="en-US" sz="2800" b="1" dirty="0"/>
              <a:t>Self Mixing of a single fluid</a:t>
            </a:r>
          </a:p>
          <a:p>
            <a:pPr algn="just"/>
            <a:r>
              <a:rPr lang="en-US" sz="2800" dirty="0"/>
              <a:t>The normally accepted state of a liquid or gas is that of a micro-fluid, and all our previous discussions on homogeneous reactions have been based on this</a:t>
            </a:r>
          </a:p>
          <a:p>
            <a:pPr algn="just"/>
            <a:r>
              <a:rPr lang="en-US" sz="2800" dirty="0"/>
              <a:t>assumption. Now consider a single reacting macro-fluid being processed in turn in batch, plug flow, and mixed flow reactors and see how this state of aggregation can result in a behavior different from that of a micro-fluid</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lnSpcReduction="10000"/>
          </a:bodyPr>
          <a:lstStyle/>
          <a:p>
            <a:r>
              <a:rPr lang="en-US" sz="2800" dirty="0"/>
              <a:t>Let us estimate how long a fluid element retains its identity. First, all large elements are broken into smaller elements by stretching or folding (laminar behavior) or by turbulence generated by baffles, stirrers, etc. Mixing theory estimates the time needed for this breakup.</a:t>
            </a:r>
          </a:p>
          <a:p>
            <a:r>
              <a:rPr lang="en-US" sz="2800" dirty="0"/>
              <a:t>Small elements lose their identity by the action of molecular diffusion, Einstein random walk analysis estimates this time as;</a:t>
            </a:r>
            <a:endParaRPr lang="en-US" sz="3000" dirty="0"/>
          </a:p>
        </p:txBody>
      </p:sp>
      <p:sp>
        <p:nvSpPr>
          <p:cNvPr id="6" name="Slide Number Placeholder 5"/>
          <p:cNvSpPr>
            <a:spLocks noGrp="1"/>
          </p:cNvSpPr>
          <p:nvPr>
            <p:ph type="sldNum" sz="quarter" idx="12"/>
          </p:nvPr>
        </p:nvSpPr>
        <p:spPr/>
        <p:txBody>
          <a:bodyPr/>
          <a:lstStyle/>
          <a:p>
            <a:fld id="{503FCFAC-BE17-40D8-980A-A849198A5E8F}" type="slidenum">
              <a:rPr lang="en-US" smtClean="0"/>
              <a:pPr/>
              <a:t>30</a:t>
            </a:fld>
            <a:endParaRPr lang="en-US"/>
          </a:p>
        </p:txBody>
      </p:sp>
      <p:sp>
        <p:nvSpPr>
          <p:cNvPr id="2" name="Title 1"/>
          <p:cNvSpPr>
            <a:spLocks noGrp="1"/>
          </p:cNvSpPr>
          <p:nvPr>
            <p:ph type="title"/>
          </p:nvPr>
        </p:nvSpPr>
        <p:spPr/>
        <p:txBody>
          <a:bodyPr>
            <a:normAutofit/>
          </a:bodyPr>
          <a:lstStyle/>
          <a:p>
            <a:pPr algn="l"/>
            <a:r>
              <a:rPr lang="en-US" sz="3000" b="1" dirty="0"/>
              <a:t>Life of an element of Fluid</a:t>
            </a:r>
          </a:p>
        </p:txBody>
      </p:sp>
      <p:pic>
        <p:nvPicPr>
          <p:cNvPr id="3074" name="Picture 2"/>
          <p:cNvPicPr>
            <a:picLocks noChangeAspect="1" noChangeArrowheads="1"/>
          </p:cNvPicPr>
          <p:nvPr/>
        </p:nvPicPr>
        <p:blipFill>
          <a:blip r:embed="rId2"/>
          <a:srcRect/>
          <a:stretch>
            <a:fillRect/>
          </a:stretch>
        </p:blipFill>
        <p:spPr bwMode="auto">
          <a:xfrm>
            <a:off x="3505200" y="5486400"/>
            <a:ext cx="2476500" cy="742950"/>
          </a:xfrm>
          <a:prstGeom prst="rect">
            <a:avLst/>
          </a:prstGeom>
          <a:noFill/>
          <a:ln w="9525">
            <a:noFill/>
            <a:miter lim="800000"/>
            <a:headEnd/>
            <a:tailEnd/>
          </a:ln>
          <a:effectLst/>
        </p:spPr>
      </p:pic>
      <p:sp>
        <p:nvSpPr>
          <p:cNvPr id="5" name="TextBox 4"/>
          <p:cNvSpPr txBox="1"/>
          <p:nvPr/>
        </p:nvSpPr>
        <p:spPr>
          <a:xfrm>
            <a:off x="6781800" y="5562600"/>
            <a:ext cx="1295400" cy="369332"/>
          </a:xfrm>
          <a:prstGeom prst="rect">
            <a:avLst/>
          </a:prstGeom>
          <a:noFill/>
        </p:spPr>
        <p:txBody>
          <a:bodyPr wrap="square" rtlCol="0">
            <a:spAutoFit/>
          </a:bodyPr>
          <a:lstStyle/>
          <a:p>
            <a:r>
              <a:rPr lang="en-US" dirty="0"/>
              <a:t>(17)</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a:t>Thus an element of water 1 micron in size would loose its identity in a very short time;</a:t>
            </a:r>
          </a:p>
          <a:p>
            <a:endParaRPr lang="en-US" sz="3000" dirty="0"/>
          </a:p>
          <a:p>
            <a:r>
              <a:rPr lang="en-US" sz="3000" dirty="0"/>
              <a:t>While an element of viscous polymer 1.00 mm in size and 100 times as viscous as water would retain its identity for a long time;</a:t>
            </a:r>
          </a:p>
          <a:p>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31</a:t>
            </a:fld>
            <a:endParaRPr lang="en-US"/>
          </a:p>
        </p:txBody>
      </p:sp>
      <p:sp>
        <p:nvSpPr>
          <p:cNvPr id="2" name="Title 1"/>
          <p:cNvSpPr>
            <a:spLocks noGrp="1"/>
          </p:cNvSpPr>
          <p:nvPr>
            <p:ph type="title"/>
          </p:nvPr>
        </p:nvSpPr>
        <p:spPr/>
        <p:txBody>
          <a:bodyPr/>
          <a:lstStyle/>
          <a:p>
            <a:endParaRPr lang="en-US" dirty="0"/>
          </a:p>
        </p:txBody>
      </p:sp>
      <p:pic>
        <p:nvPicPr>
          <p:cNvPr id="4098" name="Picture 2"/>
          <p:cNvPicPr>
            <a:picLocks noChangeAspect="1" noChangeArrowheads="1"/>
          </p:cNvPicPr>
          <p:nvPr/>
        </p:nvPicPr>
        <p:blipFill>
          <a:blip r:embed="rId2"/>
          <a:srcRect/>
          <a:stretch>
            <a:fillRect/>
          </a:stretch>
        </p:blipFill>
        <p:spPr bwMode="auto">
          <a:xfrm>
            <a:off x="3581400" y="2667000"/>
            <a:ext cx="1857375" cy="542925"/>
          </a:xfrm>
          <a:prstGeom prst="rect">
            <a:avLst/>
          </a:prstGeom>
          <a:noFill/>
          <a:ln w="9525">
            <a:noFill/>
            <a:miter lim="800000"/>
            <a:headEnd/>
            <a:tailEnd/>
          </a:ln>
          <a:effectLst/>
        </p:spPr>
      </p:pic>
      <p:sp>
        <p:nvSpPr>
          <p:cNvPr id="6" name="TextBox 5"/>
          <p:cNvSpPr txBox="1"/>
          <p:nvPr/>
        </p:nvSpPr>
        <p:spPr>
          <a:xfrm>
            <a:off x="6858000" y="2743200"/>
            <a:ext cx="1219200" cy="369332"/>
          </a:xfrm>
          <a:prstGeom prst="rect">
            <a:avLst/>
          </a:prstGeom>
          <a:noFill/>
        </p:spPr>
        <p:txBody>
          <a:bodyPr wrap="square" rtlCol="0">
            <a:spAutoFit/>
          </a:bodyPr>
          <a:lstStyle/>
          <a:p>
            <a:r>
              <a:rPr lang="en-US" dirty="0"/>
              <a:t>(18a)</a:t>
            </a:r>
          </a:p>
        </p:txBody>
      </p:sp>
      <p:pic>
        <p:nvPicPr>
          <p:cNvPr id="4099" name="Picture 3"/>
          <p:cNvPicPr>
            <a:picLocks noChangeAspect="1" noChangeArrowheads="1"/>
          </p:cNvPicPr>
          <p:nvPr/>
        </p:nvPicPr>
        <p:blipFill>
          <a:blip r:embed="rId3"/>
          <a:srcRect/>
          <a:stretch>
            <a:fillRect/>
          </a:stretch>
        </p:blipFill>
        <p:spPr bwMode="auto">
          <a:xfrm>
            <a:off x="3429000" y="4724400"/>
            <a:ext cx="2371725" cy="552450"/>
          </a:xfrm>
          <a:prstGeom prst="rect">
            <a:avLst/>
          </a:prstGeom>
          <a:noFill/>
          <a:ln w="9525">
            <a:noFill/>
            <a:miter lim="800000"/>
            <a:headEnd/>
            <a:tailEnd/>
          </a:ln>
          <a:effectLst/>
        </p:spPr>
      </p:pic>
      <p:sp>
        <p:nvSpPr>
          <p:cNvPr id="8" name="TextBox 7"/>
          <p:cNvSpPr txBox="1"/>
          <p:nvPr/>
        </p:nvSpPr>
        <p:spPr>
          <a:xfrm>
            <a:off x="6858000" y="5029200"/>
            <a:ext cx="1066800" cy="369332"/>
          </a:xfrm>
          <a:prstGeom prst="rect">
            <a:avLst/>
          </a:prstGeom>
          <a:noFill/>
        </p:spPr>
        <p:txBody>
          <a:bodyPr wrap="square" rtlCol="0">
            <a:spAutoFit/>
          </a:bodyPr>
          <a:lstStyle/>
          <a:p>
            <a:r>
              <a:rPr lang="en-US" dirty="0"/>
              <a:t>(18b)</a:t>
            </a:r>
          </a:p>
        </p:txBody>
      </p:sp>
      <p:sp>
        <p:nvSpPr>
          <p:cNvPr id="9" name="Footer Placeholder 8"/>
          <p:cNvSpPr>
            <a:spLocks noGrp="1"/>
          </p:cNvSpPr>
          <p:nvPr>
            <p:ph type="ftr" sz="quarter" idx="11"/>
          </p:nvPr>
        </p:nvSpPr>
        <p:spPr/>
        <p:txBody>
          <a:bodyPr/>
          <a:lstStyle/>
          <a:p>
            <a:r>
              <a:rPr lang="en-US"/>
              <a:t>Dr. A. Okullo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sz="2800" dirty="0"/>
              <a:t>In general, ordinary fluids behave as </a:t>
            </a:r>
            <a:r>
              <a:rPr lang="en-US" sz="2800" dirty="0" err="1"/>
              <a:t>microfluids</a:t>
            </a:r>
            <a:r>
              <a:rPr lang="en-US" sz="2800" dirty="0"/>
              <a:t> except for very viscous materials and for systems in which very fast reactions are taking place.</a:t>
            </a:r>
          </a:p>
          <a:p>
            <a:pPr algn="just"/>
            <a:r>
              <a:rPr lang="en-US" sz="2800" dirty="0"/>
              <a:t>The concept of micro- and </a:t>
            </a:r>
            <a:r>
              <a:rPr lang="en-US" sz="2800" dirty="0" err="1"/>
              <a:t>macrofluids</a:t>
            </a:r>
            <a:r>
              <a:rPr lang="en-US" sz="2800" dirty="0"/>
              <a:t> is of particular importance in heterogeneous systems because one of the two phases of such systems usually approximates a </a:t>
            </a:r>
            <a:r>
              <a:rPr lang="en-US" sz="2800" dirty="0" err="1"/>
              <a:t>macrofluid</a:t>
            </a:r>
            <a:r>
              <a:rPr lang="en-US" sz="2800" dirty="0"/>
              <a:t>. For example, the solid phase of fluid-solid systems can be treated exactly as a </a:t>
            </a:r>
            <a:r>
              <a:rPr lang="en-US" sz="2800" dirty="0" err="1"/>
              <a:t>macrofluid</a:t>
            </a:r>
            <a:r>
              <a:rPr lang="en-US" sz="2800" dirty="0"/>
              <a:t> because each particle of solid is a distinct aggregate of molecules. For such systems, then, Eq. 3 with the appropriate kinetic expression is the starting point for design.</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32</a:t>
            </a:fld>
            <a:endParaRPr lang="en-US"/>
          </a:p>
        </p:txBody>
      </p:sp>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2800" dirty="0"/>
              <a:t>The role of the mixing process when two completely miscible reactant fluids A and B are brought together. When two miscible fluids A and B are mixed, we normally assume that they first form a homogeneous mixture which then reacts. However, when the time required for A and B to become homogeneous is long with respect to the time for reaction to occur, the reaction takes place during the mixing process and the problem of mixing becomes important. </a:t>
            </a:r>
          </a:p>
          <a:p>
            <a:r>
              <a:rPr lang="en-US" sz="2800" dirty="0"/>
              <a:t>Such is the case for very fast reactions or with very viscous reacting fluids.</a:t>
            </a:r>
          </a:p>
          <a:p>
            <a:pPr>
              <a:buNone/>
            </a:pP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33</a:t>
            </a:fld>
            <a:endParaRPr lang="en-US"/>
          </a:p>
        </p:txBody>
      </p:sp>
      <p:sp>
        <p:nvSpPr>
          <p:cNvPr id="2" name="Title 1"/>
          <p:cNvSpPr>
            <a:spLocks noGrp="1"/>
          </p:cNvSpPr>
          <p:nvPr>
            <p:ph type="title"/>
          </p:nvPr>
        </p:nvSpPr>
        <p:spPr/>
        <p:txBody>
          <a:bodyPr>
            <a:normAutofit/>
          </a:bodyPr>
          <a:lstStyle/>
          <a:p>
            <a:pPr algn="l"/>
            <a:r>
              <a:rPr lang="en-US" sz="3000" b="1" dirty="0"/>
              <a:t>Mixing of two miscible fluids</a:t>
            </a:r>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r>
              <a:rPr lang="en-US" sz="2800" dirty="0"/>
              <a:t>Imagine that we have A and B, each first as a micro-fluid, and then as a macro-fluid. In one beaker mix micro A with micro B and in another beaker mix macro A with macro B and let them react. Micro A and B behave in the expected manner, and reaction occurs. However, on mixing the macro-fluids no reaction takes place because molecules of A cannot contact molecules of B. These two situations are shown in Fig. 4. </a:t>
            </a:r>
          </a:p>
          <a:p>
            <a:r>
              <a:rPr lang="en-US" sz="2800" dirty="0"/>
              <a:t>Now a real system acts as shown in Fig. 5 with regions of A-rich fluid and regions of B-rich fluid.</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34</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35</a:t>
            </a:fld>
            <a:endParaRPr lang="en-US"/>
          </a:p>
        </p:txBody>
      </p:sp>
      <p:sp>
        <p:nvSpPr>
          <p:cNvPr id="2" name="Title 1"/>
          <p:cNvSpPr>
            <a:spLocks noGrp="1"/>
          </p:cNvSpPr>
          <p:nvPr>
            <p:ph type="title"/>
          </p:nvPr>
        </p:nvSpPr>
        <p:spPr/>
        <p:txBody>
          <a:bodyPr/>
          <a:lstStyle/>
          <a:p>
            <a:endParaRPr lang="en-US" dirty="0"/>
          </a:p>
        </p:txBody>
      </p:sp>
      <p:pic>
        <p:nvPicPr>
          <p:cNvPr id="5122" name="Picture 2"/>
          <p:cNvPicPr>
            <a:picLocks noChangeAspect="1" noChangeArrowheads="1"/>
          </p:cNvPicPr>
          <p:nvPr/>
        </p:nvPicPr>
        <p:blipFill>
          <a:blip r:embed="rId2"/>
          <a:srcRect/>
          <a:stretch>
            <a:fillRect/>
          </a:stretch>
        </p:blipFill>
        <p:spPr bwMode="auto">
          <a:xfrm>
            <a:off x="2362200" y="1524000"/>
            <a:ext cx="4371975" cy="21431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286000" y="3733800"/>
            <a:ext cx="4943475" cy="2124075"/>
          </a:xfrm>
          <a:prstGeom prst="rect">
            <a:avLst/>
          </a:prstGeom>
          <a:noFill/>
          <a:ln w="9525">
            <a:noFill/>
            <a:miter lim="800000"/>
            <a:headEnd/>
            <a:tailEnd/>
          </a:ln>
          <a:effectLst/>
        </p:spPr>
      </p:pic>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en-US" sz="2800" dirty="0"/>
              <a:t>Though partial segregation requires an increase in reactor size, this is not the only consequence. For example, when reactants are viscous fluids, their mixing in a stirred tank or batch reactor often places layers or "streaks" of one fluid next to the other. As a result reaction occurs at different rates from point to point in the reactor giving a non-uniform product which may be commercially unacceptable.</a:t>
            </a:r>
          </a:p>
          <a:p>
            <a:pPr algn="just"/>
            <a:r>
              <a:rPr lang="en-US" sz="2800" dirty="0"/>
              <a:t>Such is the case in polymerization reactions in which monomer must be intimately mixed with a catalyst. For reactions such as this, proper mixing is of primary importance and often the rate of reaction and product</a:t>
            </a:r>
          </a:p>
          <a:p>
            <a:r>
              <a:rPr lang="en-US" sz="2800" dirty="0"/>
              <a:t>uniformity correlate well with the mixing energy input to the fluid.</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36</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2400" dirty="0"/>
              <a:t>For fast reactions the increase in reactor size needed (because of segregation) is of secondary importance while other effects become important. For example if the product of reaction is a solid precipitate, the size of the precipitate particles may be influenced by the rate of intermixing of reactants, a fact that is well known from the analytical laboratory. Another example, hot gaseous reaction mixtures may contain appreciable quantities of a desirable compound because of favorable thermodynamic equilibrium at such temperatures. To reclaim this component the gas may have to be cooled</a:t>
            </a:r>
            <a:r>
              <a:rPr lang="en-US" sz="2800" dirty="0"/>
              <a:t>.</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37</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sz="2800" dirty="0"/>
              <a:t>But, as is often the case, a drop in temperature causes a shift in equilibrium with essentially complete disappearance of the desired material. To avoid this and to "freeze" the composition of hot gases, cooling must be very rapid. When the method of quenching used involves mixing the hot gases with an inert cold gas, the success of such a method depends on the rate at which segregation can be destroyed.</a:t>
            </a:r>
          </a:p>
          <a:p>
            <a:pPr algn="just"/>
            <a:r>
              <a:rPr lang="en-US" sz="2800" dirty="0"/>
              <a:t>Finally the length, type, and temperature of a burning flame, the combustion products obtained, the noise levels of jet engines, and the physical properties of polymers as they are affected by the molecular weight distribution of the material are some of the many phenomena influenced by the rate &amp; intimacy of mixing.</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38</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t>When multiple reactions take place on mixing two reactant fluids and when these reactions proceed to an appreciable extent before homogeneity is attained, segregation is important and can affect product distribution.</a:t>
            </a:r>
          </a:p>
          <a:p>
            <a:r>
              <a:rPr lang="en-US" sz="2800" dirty="0"/>
              <a:t>Consider the homogeneous-phase competitive consecutive reactions</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39</a:t>
            </a:fld>
            <a:endParaRPr lang="en-US"/>
          </a:p>
        </p:txBody>
      </p:sp>
      <p:sp>
        <p:nvSpPr>
          <p:cNvPr id="2" name="Title 1"/>
          <p:cNvSpPr>
            <a:spLocks noGrp="1"/>
          </p:cNvSpPr>
          <p:nvPr>
            <p:ph type="title"/>
          </p:nvPr>
        </p:nvSpPr>
        <p:spPr/>
        <p:txBody>
          <a:bodyPr>
            <a:normAutofit/>
          </a:bodyPr>
          <a:lstStyle/>
          <a:p>
            <a:pPr algn="l"/>
            <a:r>
              <a:rPr lang="en-US" sz="3000" b="1" dirty="0"/>
              <a:t>Product distribution in multiple Reactions</a:t>
            </a:r>
          </a:p>
        </p:txBody>
      </p:sp>
      <p:pic>
        <p:nvPicPr>
          <p:cNvPr id="6146" name="Picture 2"/>
          <p:cNvPicPr>
            <a:picLocks noChangeAspect="1" noChangeArrowheads="1"/>
          </p:cNvPicPr>
          <p:nvPr/>
        </p:nvPicPr>
        <p:blipFill>
          <a:blip r:embed="rId2"/>
          <a:srcRect/>
          <a:stretch>
            <a:fillRect/>
          </a:stretch>
        </p:blipFill>
        <p:spPr bwMode="auto">
          <a:xfrm>
            <a:off x="3810000" y="4876800"/>
            <a:ext cx="1381125" cy="838200"/>
          </a:xfrm>
          <a:prstGeom prst="rect">
            <a:avLst/>
          </a:prstGeom>
          <a:noFill/>
          <a:ln w="9525">
            <a:noFill/>
            <a:miter lim="800000"/>
            <a:headEnd/>
            <a:tailEnd/>
          </a:ln>
          <a:effectLst/>
        </p:spPr>
      </p:pic>
      <p:sp>
        <p:nvSpPr>
          <p:cNvPr id="6" name="TextBox 5"/>
          <p:cNvSpPr txBox="1"/>
          <p:nvPr/>
        </p:nvSpPr>
        <p:spPr>
          <a:xfrm>
            <a:off x="6400800" y="4953000"/>
            <a:ext cx="1219200" cy="369332"/>
          </a:xfrm>
          <a:prstGeom prst="rect">
            <a:avLst/>
          </a:prstGeom>
          <a:noFill/>
        </p:spPr>
        <p:txBody>
          <a:bodyPr wrap="square" rtlCol="0">
            <a:spAutoFit/>
          </a:bodyPr>
          <a:lstStyle/>
          <a:p>
            <a:r>
              <a:rPr lang="en-US" dirty="0"/>
              <a:t>(19)</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b="1" dirty="0"/>
              <a:t>Batch reactor</a:t>
            </a:r>
          </a:p>
          <a:p>
            <a:pPr algn="just"/>
            <a:r>
              <a:rPr lang="en-US" sz="2800" dirty="0"/>
              <a:t>Let the batch reactor be filled with a </a:t>
            </a:r>
            <a:r>
              <a:rPr lang="en-US" sz="2800" dirty="0" err="1"/>
              <a:t>macrofluid</a:t>
            </a:r>
            <a:r>
              <a:rPr lang="en-US" sz="2800" dirty="0"/>
              <a:t> containing reactant A. Since each aggregate or packet of </a:t>
            </a:r>
            <a:r>
              <a:rPr lang="en-US" sz="2800" dirty="0" err="1"/>
              <a:t>macrofluid</a:t>
            </a:r>
            <a:r>
              <a:rPr lang="en-US" sz="2800" dirty="0"/>
              <a:t> acts as its own little batch reactor, conversion is the same in all aggregates and is in fact identical to what would be obtained with a </a:t>
            </a:r>
            <a:r>
              <a:rPr lang="en-US" sz="2800" dirty="0" err="1"/>
              <a:t>microfluid</a:t>
            </a:r>
            <a:r>
              <a:rPr lang="en-US" sz="2800" dirty="0"/>
              <a:t>. Thus for batch operations the degree of segregation does not affect conversion or product distribution</a:t>
            </a:r>
            <a:endParaRPr lang="en-US" sz="3000" b="1"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4</a:t>
            </a:fld>
            <a:endParaRPr lang="en-US"/>
          </a:p>
        </p:txBody>
      </p:sp>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800" dirty="0"/>
              <a:t>occurring when A and B are poured into a batch reactor. If the reactions are slow enough so that the contents of the vessel are uniform before reaction takes place, the maximum amount of R formed is governed by the k2/k1 ratio. This situation is one in which we may assume micro-fluid behavior.</a:t>
            </a:r>
          </a:p>
          <a:p>
            <a:pPr algn="just"/>
            <a:r>
              <a:rPr lang="en-US" sz="2800" dirty="0"/>
              <a:t>If, however, the fluids are very viscous or if the reactions are fast enough, they will occur in the narrow zones between regions of high A concentration and high B concentration. See figure 6.</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40</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The zone of high reaction rate will contain a higher concentration of R than the surrounding fluid. But from the qualitative treatment of this reaction we know that any non-homogeneity in A and R will suppress formation of R. Thus partial segregation of reactants will suppress the formation of intermediate.</a:t>
            </a:r>
          </a:p>
        </p:txBody>
      </p:sp>
      <p:sp>
        <p:nvSpPr>
          <p:cNvPr id="4" name="Slide Number Placeholder 3"/>
          <p:cNvSpPr>
            <a:spLocks noGrp="1"/>
          </p:cNvSpPr>
          <p:nvPr>
            <p:ph type="sldNum" sz="quarter" idx="12"/>
          </p:nvPr>
        </p:nvSpPr>
        <p:spPr/>
        <p:txBody>
          <a:bodyPr/>
          <a:lstStyle/>
          <a:p>
            <a:fld id="{503FCFAC-BE17-40D8-980A-A849198A5E8F}" type="slidenum">
              <a:rPr lang="en-US" smtClean="0"/>
              <a:pPr/>
              <a:t>41</a:t>
            </a:fld>
            <a:endParaRPr lang="en-US"/>
          </a:p>
        </p:txBody>
      </p:sp>
      <p:pic>
        <p:nvPicPr>
          <p:cNvPr id="7170" name="Picture 2"/>
          <p:cNvPicPr>
            <a:picLocks noChangeAspect="1" noChangeArrowheads="1"/>
          </p:cNvPicPr>
          <p:nvPr/>
        </p:nvPicPr>
        <p:blipFill>
          <a:blip r:embed="rId2"/>
          <a:srcRect/>
          <a:stretch>
            <a:fillRect/>
          </a:stretch>
        </p:blipFill>
        <p:spPr bwMode="auto">
          <a:xfrm>
            <a:off x="4648200" y="3733800"/>
            <a:ext cx="2590800" cy="215265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sz="2800" dirty="0"/>
              <a:t>For increased reaction rate, the zone of reaction narrows, and in the limit, for an infinitely fast reaction, becomes a boundary surface between the A-rich and B-rich regions.</a:t>
            </a:r>
          </a:p>
          <a:p>
            <a:pPr algn="just"/>
            <a:r>
              <a:rPr lang="en-US" sz="2800" dirty="0"/>
              <a:t>Now R will only be formed at this plane. Consider a single molecule of R formed at the reaction plane. If it starts its random wanderings (diffusion) into the A zone and never moves back into the B zone, it will not react further and will be saved. However, if it starts off into the B zone or if at any time during its wanderings it moves through the reaction plane into the B zone, it will be attacked by B to form S.</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42</a:t>
            </a:fld>
            <a:endParaRPr lang="en-US"/>
          </a:p>
        </p:txBody>
      </p:sp>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sz="3000" dirty="0"/>
              <a:t>A man by the name Feller (1957)  likened it to the probability of the betting game and showed that </a:t>
            </a:r>
            <a:r>
              <a:rPr lang="en-US" sz="2800" dirty="0"/>
              <a:t>the odds in favor of a molecule of R never entering the B zone become smaller and smaller as the number of diffusion steps taken by a molecule gets larger and larger.</a:t>
            </a:r>
          </a:p>
          <a:p>
            <a:pPr algn="just"/>
            <a:r>
              <a:rPr lang="en-US" sz="2800" dirty="0"/>
              <a:t>This finding holds, no matter what pattern of wanderings is chosen for the molecules of R. So we conclude that no R is formed. As seen in </a:t>
            </a:r>
            <a:r>
              <a:rPr lang="en-US" sz="2800" dirty="0" err="1"/>
              <a:t>Chp</a:t>
            </a:r>
            <a:r>
              <a:rPr lang="en-US" sz="2800" dirty="0"/>
              <a:t> 8, an infinitely fast reaction gives a maximum non-homogeneity of A and R in the mixture, resulting in no R being formed.</a:t>
            </a:r>
          </a:p>
          <a:p>
            <a:pPr algn="just"/>
            <a:r>
              <a:rPr lang="en-US" sz="2800" dirty="0"/>
              <a:t>Figure 7 shows the concentration of materials at a typical reaction interface and illustrates these points.</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43</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b="6291"/>
          <a:stretch>
            <a:fillRect/>
          </a:stretch>
        </p:blipFill>
        <p:spPr bwMode="auto">
          <a:xfrm>
            <a:off x="2286000" y="685800"/>
            <a:ext cx="4552950" cy="4114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503FCFAC-BE17-40D8-980A-A849198A5E8F}" type="slidenum">
              <a:rPr lang="en-US" smtClean="0"/>
              <a:pPr/>
              <a:t>44</a:t>
            </a:fld>
            <a:endParaRPr lang="en-US"/>
          </a:p>
        </p:txBody>
      </p:sp>
      <p:sp>
        <p:nvSpPr>
          <p:cNvPr id="2" name="Title 1"/>
          <p:cNvSpPr>
            <a:spLocks noGrp="1"/>
          </p:cNvSpPr>
          <p:nvPr>
            <p:ph type="title"/>
          </p:nvPr>
        </p:nvSpPr>
        <p:spPr>
          <a:xfrm>
            <a:off x="1981200" y="4953000"/>
            <a:ext cx="5486400" cy="639762"/>
          </a:xfrm>
        </p:spPr>
        <p:txBody>
          <a:bodyPr>
            <a:normAutofit fontScale="90000"/>
          </a:bodyPr>
          <a:lstStyle/>
          <a:p>
            <a:r>
              <a:rPr lang="en-US" sz="2000" dirty="0"/>
              <a:t>Figure 7: Concentration profiles of components</a:t>
            </a:r>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2100" dirty="0"/>
              <a:t>This behavior of multiple reaction has been used by Paul and </a:t>
            </a:r>
            <a:r>
              <a:rPr lang="en-US" sz="2100" dirty="0" err="1"/>
              <a:t>Treybal</a:t>
            </a:r>
            <a:r>
              <a:rPr lang="en-US" sz="2100" dirty="0"/>
              <a:t>(1971) </a:t>
            </a:r>
            <a:r>
              <a:rPr lang="en-US" sz="2100" dirty="0" err="1"/>
              <a:t>Ottino</a:t>
            </a:r>
            <a:r>
              <a:rPr lang="en-US" sz="2100" dirty="0"/>
              <a:t> (1989, 1994) discuss the whole problem of intermixing of fluids A and B in terms of stretching, folding, thinning, and finally </a:t>
            </a:r>
            <a:r>
              <a:rPr lang="en-US" sz="2100" dirty="0" err="1"/>
              <a:t>diffusional</a:t>
            </a:r>
            <a:r>
              <a:rPr lang="en-US" sz="2100" dirty="0"/>
              <a:t> mixing of fluid elements. Figure 8 tries to illustrate this mechanism.</a:t>
            </a:r>
          </a:p>
          <a:p>
            <a:pPr algn="just"/>
            <a:r>
              <a:rPr lang="en-US" sz="2100" dirty="0"/>
              <a:t>These observations serve as a guide to the selection and design of equipment favoring the formation of intermediate when reaction is very fast. The important point is to achieve homogeneity in A and R throughout the reaction mixture</a:t>
            </a:r>
          </a:p>
          <a:p>
            <a:pPr algn="just"/>
            <a:r>
              <a:rPr lang="en-US" sz="2100" dirty="0"/>
              <a:t>before reaction has proceeded to any significant extent. This is done by:</a:t>
            </a:r>
          </a:p>
          <a:p>
            <a:pPr algn="just"/>
            <a:r>
              <a:rPr lang="en-US" sz="2100" dirty="0"/>
              <a:t>(a) making the reaction zone as large as possible by vigorous mixing.</a:t>
            </a:r>
          </a:p>
          <a:p>
            <a:pPr algn="just"/>
            <a:r>
              <a:rPr lang="en-US" sz="2100" dirty="0"/>
              <a:t>(b) dispersing B in A as fine as possible, rather than A in B.</a:t>
            </a:r>
          </a:p>
          <a:p>
            <a:pPr algn="just"/>
            <a:r>
              <a:rPr lang="en-US" sz="2100" dirty="0"/>
              <a:t>(c) slowing the reaction.</a:t>
            </a:r>
          </a:p>
        </p:txBody>
      </p:sp>
      <p:sp>
        <p:nvSpPr>
          <p:cNvPr id="4" name="Slide Number Placeholder 3"/>
          <p:cNvSpPr>
            <a:spLocks noGrp="1"/>
          </p:cNvSpPr>
          <p:nvPr>
            <p:ph type="sldNum" sz="quarter" idx="12"/>
          </p:nvPr>
        </p:nvSpPr>
        <p:spPr/>
        <p:txBody>
          <a:bodyPr/>
          <a:lstStyle/>
          <a:p>
            <a:fld id="{503FCFAC-BE17-40D8-980A-A849198A5E8F}" type="slidenum">
              <a:rPr lang="en-US" smtClean="0"/>
              <a:pPr/>
              <a:t>45</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srcRect/>
          <a:stretch>
            <a:fillRect/>
          </a:stretch>
        </p:blipFill>
        <p:spPr bwMode="auto">
          <a:xfrm>
            <a:off x="3048000" y="914400"/>
            <a:ext cx="2800350" cy="26289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503FCFAC-BE17-40D8-980A-A849198A5E8F}" type="slidenum">
              <a:rPr lang="en-US" smtClean="0"/>
              <a:pPr/>
              <a:t>46</a:t>
            </a:fld>
            <a:endParaRPr lang="en-US"/>
          </a:p>
        </p:txBody>
      </p:sp>
      <p:sp>
        <p:nvSpPr>
          <p:cNvPr id="2" name="Title 1"/>
          <p:cNvSpPr>
            <a:spLocks noGrp="1"/>
          </p:cNvSpPr>
          <p:nvPr>
            <p:ph type="title"/>
          </p:nvPr>
        </p:nvSpPr>
        <p:spPr>
          <a:xfrm>
            <a:off x="609600" y="3886200"/>
            <a:ext cx="8229600" cy="487362"/>
          </a:xfrm>
        </p:spPr>
        <p:txBody>
          <a:bodyPr>
            <a:normAutofit fontScale="90000"/>
          </a:bodyPr>
          <a:lstStyle/>
          <a:p>
            <a:r>
              <a:rPr lang="en-US" sz="1800" dirty="0">
                <a:latin typeface="Calibri (20)"/>
              </a:rPr>
              <a:t>Figure 8: Stretching, Folding and thinning of sheets of very viscous A and B</a:t>
            </a:r>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sz="3000" b="1" dirty="0"/>
              <a:t>Plug flow reactor</a:t>
            </a:r>
          </a:p>
          <a:p>
            <a:pPr algn="just"/>
            <a:r>
              <a:rPr lang="en-US" sz="2800" dirty="0"/>
              <a:t>Since plug flow can be visualized as a flow of small batch reactors passing in succession through the vessel, .macro- and </a:t>
            </a:r>
            <a:r>
              <a:rPr lang="en-US" sz="2800" dirty="0" err="1"/>
              <a:t>microfluids</a:t>
            </a:r>
            <a:r>
              <a:rPr lang="en-US" sz="2800" dirty="0"/>
              <a:t> act the same way as a result the degree of segregation does not influence conversion or product distribution.</a:t>
            </a:r>
          </a:p>
          <a:p>
            <a:pPr algn="just"/>
            <a:r>
              <a:rPr lang="en-US" sz="2800" b="1" dirty="0"/>
              <a:t>Mixed flow reactor </a:t>
            </a:r>
            <a:r>
              <a:rPr lang="en-US" sz="2800" b="1" dirty="0" err="1"/>
              <a:t>microfliuid</a:t>
            </a:r>
            <a:r>
              <a:rPr lang="en-US" sz="2800" b="1" dirty="0"/>
              <a:t> (CSTR)</a:t>
            </a:r>
          </a:p>
          <a:p>
            <a:pPr algn="just"/>
            <a:r>
              <a:rPr lang="en-US" sz="2800" dirty="0"/>
              <a:t>When a </a:t>
            </a:r>
            <a:r>
              <a:rPr lang="en-US" sz="2800" dirty="0" err="1"/>
              <a:t>microfluid</a:t>
            </a:r>
            <a:r>
              <a:rPr lang="en-US" sz="2800" dirty="0"/>
              <a:t> containing reactant A is treated as in Fig. 1 (a), the reactant concentration everywhere drops to the low value prevailing in the reactor.</a:t>
            </a:r>
            <a:endParaRPr lang="en-US" sz="3000" dirty="0"/>
          </a:p>
        </p:txBody>
      </p:sp>
      <p:sp>
        <p:nvSpPr>
          <p:cNvPr id="4" name="Slide Number Placeholder 3"/>
          <p:cNvSpPr>
            <a:spLocks noGrp="1"/>
          </p:cNvSpPr>
          <p:nvPr>
            <p:ph type="sldNum" sz="quarter" idx="12"/>
          </p:nvPr>
        </p:nvSpPr>
        <p:spPr/>
        <p:txBody>
          <a:bodyPr/>
          <a:lstStyle/>
          <a:p>
            <a:fld id="{503FCFAC-BE17-40D8-980A-A849198A5E8F}" type="slidenum">
              <a:rPr lang="en-US" smtClean="0"/>
              <a:pPr/>
              <a:t>5</a:t>
            </a:fld>
            <a:endParaRPr lang="en-US"/>
          </a:p>
        </p:txBody>
      </p:sp>
      <p:sp>
        <p:nvSpPr>
          <p:cNvPr id="5" name="Footer Placeholder 4"/>
          <p:cNvSpPr>
            <a:spLocks noGrp="1"/>
          </p:cNvSpPr>
          <p:nvPr>
            <p:ph type="ftr" sz="quarter" idx="11"/>
          </p:nvPr>
        </p:nvSpPr>
        <p:spPr/>
        <p:txBody>
          <a:bodyPr/>
          <a:lstStyle/>
          <a:p>
            <a:r>
              <a:rPr lang="en-US"/>
              <a:t>Dr. A. Okullo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678363"/>
          </a:xfrm>
        </p:spPr>
        <p:txBody>
          <a:bodyPr/>
          <a:lstStyle/>
          <a:p>
            <a:r>
              <a:rPr lang="en-US" dirty="0"/>
              <a:t>No clump of molecules retain its high initial concentration of A. This is characterized by saying that each molecule loses it identity and has no determinable past history.</a:t>
            </a:r>
          </a:p>
        </p:txBody>
      </p:sp>
      <p:sp>
        <p:nvSpPr>
          <p:cNvPr id="5" name="Slide Number Placeholder 4"/>
          <p:cNvSpPr>
            <a:spLocks noGrp="1"/>
          </p:cNvSpPr>
          <p:nvPr>
            <p:ph type="sldNum" sz="quarter" idx="12"/>
          </p:nvPr>
        </p:nvSpPr>
        <p:spPr/>
        <p:txBody>
          <a:bodyPr/>
          <a:lstStyle/>
          <a:p>
            <a:fld id="{503FCFAC-BE17-40D8-980A-A849198A5E8F}" type="slidenum">
              <a:rPr lang="en-US" smtClean="0"/>
              <a:pPr/>
              <a:t>6</a:t>
            </a:fld>
            <a:endParaRPr lang="en-US"/>
          </a:p>
        </p:txBody>
      </p:sp>
      <p:sp>
        <p:nvSpPr>
          <p:cNvPr id="2" name="Title 1"/>
          <p:cNvSpPr>
            <a:spLocks noGrp="1"/>
          </p:cNvSpPr>
          <p:nvPr>
            <p:ph type="title"/>
          </p:nvPr>
        </p:nvSpPr>
        <p:spPr>
          <a:xfrm>
            <a:off x="1752600" y="5181600"/>
            <a:ext cx="6019800" cy="639762"/>
          </a:xfrm>
        </p:spPr>
        <p:txBody>
          <a:bodyPr>
            <a:normAutofit fontScale="90000"/>
          </a:bodyPr>
          <a:lstStyle/>
          <a:p>
            <a:r>
              <a:rPr lang="en-US" sz="1800" i="1" dirty="0"/>
              <a:t>Figure 1: difference in behaviour of micro and macro fluids</a:t>
            </a:r>
          </a:p>
        </p:txBody>
      </p:sp>
      <p:pic>
        <p:nvPicPr>
          <p:cNvPr id="1027" name="Picture 3"/>
          <p:cNvPicPr>
            <a:picLocks noChangeAspect="1" noChangeArrowheads="1"/>
          </p:cNvPicPr>
          <p:nvPr/>
        </p:nvPicPr>
        <p:blipFill>
          <a:blip r:embed="rId2"/>
          <a:srcRect/>
          <a:stretch>
            <a:fillRect/>
          </a:stretch>
        </p:blipFill>
        <p:spPr bwMode="auto">
          <a:xfrm>
            <a:off x="1295400" y="2667000"/>
            <a:ext cx="7058025" cy="2514600"/>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a:t>Dr. A. Okullo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That is to say, by examining the molecule’s neighbour, we cannot tell whether the molecule is a newcommer or an old timer in the reactor.</a:t>
            </a:r>
          </a:p>
          <a:p>
            <a:r>
              <a:rPr lang="en-US" dirty="0"/>
              <a:t>For this system, the conversion of reactant is found by the usual methods for homogeneous reactions;</a:t>
            </a:r>
          </a:p>
        </p:txBody>
      </p:sp>
      <p:sp>
        <p:nvSpPr>
          <p:cNvPr id="6" name="Slide Number Placeholder 5"/>
          <p:cNvSpPr>
            <a:spLocks noGrp="1"/>
          </p:cNvSpPr>
          <p:nvPr>
            <p:ph type="sldNum" sz="quarter" idx="12"/>
          </p:nvPr>
        </p:nvSpPr>
        <p:spPr/>
        <p:txBody>
          <a:bodyPr/>
          <a:lstStyle/>
          <a:p>
            <a:fld id="{503FCFAC-BE17-40D8-980A-A849198A5E8F}" type="slidenum">
              <a:rPr lang="en-US" smtClean="0"/>
              <a:pPr/>
              <a:t>7</a:t>
            </a:fld>
            <a:endParaRPr lang="en-US"/>
          </a:p>
        </p:txBody>
      </p:sp>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3276600" y="4800600"/>
            <a:ext cx="1581150" cy="1104900"/>
          </a:xfrm>
          <a:prstGeom prst="rect">
            <a:avLst/>
          </a:prstGeom>
          <a:noFill/>
          <a:ln w="9525">
            <a:noFill/>
            <a:miter lim="800000"/>
            <a:headEnd/>
            <a:tailEnd/>
          </a:ln>
          <a:effectLst/>
        </p:spPr>
      </p:pic>
      <p:sp>
        <p:nvSpPr>
          <p:cNvPr id="5" name="TextBox 4"/>
          <p:cNvSpPr txBox="1"/>
          <p:nvPr/>
        </p:nvSpPr>
        <p:spPr>
          <a:xfrm>
            <a:off x="5867400" y="5029200"/>
            <a:ext cx="914400" cy="369332"/>
          </a:xfrm>
          <a:prstGeom prst="rect">
            <a:avLst/>
          </a:prstGeom>
          <a:noFill/>
        </p:spPr>
        <p:txBody>
          <a:bodyPr wrap="square" rtlCol="0">
            <a:spAutoFit/>
          </a:bodyPr>
          <a:lstStyle/>
          <a:p>
            <a:r>
              <a:rPr lang="en-US" dirty="0"/>
              <a:t>(1)</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3000" dirty="0"/>
              <a:t>With constant density;</a:t>
            </a:r>
          </a:p>
          <a:p>
            <a:r>
              <a:rPr lang="en-US" sz="3000" dirty="0"/>
              <a:t>ɨ is the mean residence time of fluid in the reactor.</a:t>
            </a:r>
          </a:p>
          <a:p>
            <a:r>
              <a:rPr lang="en-US" sz="3000" b="1" dirty="0"/>
              <a:t>Mixed flow reactor – macro fluid</a:t>
            </a:r>
          </a:p>
          <a:p>
            <a:pPr algn="just"/>
            <a:r>
              <a:rPr lang="en-US" sz="2800" dirty="0"/>
              <a:t>When a </a:t>
            </a:r>
            <a:r>
              <a:rPr lang="en-US" sz="2800" dirty="0" err="1"/>
              <a:t>macrofluid</a:t>
            </a:r>
            <a:r>
              <a:rPr lang="en-US" sz="2800" dirty="0"/>
              <a:t> enters a mixed flow reactor, the reactant concentration in an aggregate does not drop immediately to a low value but decreases in the same way as it would in a batch reactor. Thus a molecule does not lose its identity, its past history is not unknown and its age can be estimated by examining its neighbouring molecules.</a:t>
            </a:r>
            <a:endParaRPr lang="en-US" sz="3000" dirty="0"/>
          </a:p>
        </p:txBody>
      </p:sp>
      <p:sp>
        <p:nvSpPr>
          <p:cNvPr id="6" name="Slide Number Placeholder 5"/>
          <p:cNvSpPr>
            <a:spLocks noGrp="1"/>
          </p:cNvSpPr>
          <p:nvPr>
            <p:ph type="sldNum" sz="quarter" idx="12"/>
          </p:nvPr>
        </p:nvSpPr>
        <p:spPr/>
        <p:txBody>
          <a:bodyPr/>
          <a:lstStyle/>
          <a:p>
            <a:fld id="{503FCFAC-BE17-40D8-980A-A849198A5E8F}" type="slidenum">
              <a:rPr lang="en-US" smtClean="0"/>
              <a:pPr/>
              <a:t>8</a:t>
            </a:fld>
            <a:endParaRPr lang="en-US"/>
          </a:p>
        </p:txBody>
      </p:sp>
      <p:pic>
        <p:nvPicPr>
          <p:cNvPr id="3074" name="Picture 2"/>
          <p:cNvPicPr>
            <a:picLocks noChangeAspect="1" noChangeArrowheads="1"/>
          </p:cNvPicPr>
          <p:nvPr/>
        </p:nvPicPr>
        <p:blipFill>
          <a:blip r:embed="rId2"/>
          <a:srcRect/>
          <a:stretch>
            <a:fillRect/>
          </a:stretch>
        </p:blipFill>
        <p:spPr bwMode="auto">
          <a:xfrm>
            <a:off x="5181600" y="457200"/>
            <a:ext cx="1933575" cy="723900"/>
          </a:xfrm>
          <a:prstGeom prst="rect">
            <a:avLst/>
          </a:prstGeom>
          <a:noFill/>
          <a:ln w="9525">
            <a:noFill/>
            <a:miter lim="800000"/>
            <a:headEnd/>
            <a:tailEnd/>
          </a:ln>
          <a:effectLst/>
        </p:spPr>
      </p:pic>
      <p:sp>
        <p:nvSpPr>
          <p:cNvPr id="5" name="TextBox 4"/>
          <p:cNvSpPr txBox="1"/>
          <p:nvPr/>
        </p:nvSpPr>
        <p:spPr>
          <a:xfrm>
            <a:off x="7086600" y="1752600"/>
            <a:ext cx="990600" cy="369332"/>
          </a:xfrm>
          <a:prstGeom prst="rect">
            <a:avLst/>
          </a:prstGeom>
          <a:noFill/>
        </p:spPr>
        <p:txBody>
          <a:bodyPr wrap="square" rtlCol="0">
            <a:spAutoFit/>
          </a:bodyPr>
          <a:lstStyle/>
          <a:p>
            <a:r>
              <a:rPr lang="en-US" dirty="0"/>
              <a:t>(2)</a:t>
            </a:r>
          </a:p>
        </p:txBody>
      </p:sp>
      <p:sp>
        <p:nvSpPr>
          <p:cNvPr id="7" name="Footer Placeholder 6"/>
          <p:cNvSpPr>
            <a:spLocks noGrp="1"/>
          </p:cNvSpPr>
          <p:nvPr>
            <p:ph type="ftr" sz="quarter" idx="11"/>
          </p:nvPr>
        </p:nvSpPr>
        <p:spPr/>
        <p:txBody>
          <a:bodyPr/>
          <a:lstStyle/>
          <a:p>
            <a:r>
              <a:rPr lang="en-US"/>
              <a:t>Dr. A. Okullo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a:t>The performance equation for a macro-fluid in a mixed flow reactor is given by;</a:t>
            </a:r>
          </a:p>
          <a:p>
            <a:endParaRPr lang="en-US" sz="3000" dirty="0"/>
          </a:p>
          <a:p>
            <a:r>
              <a:rPr lang="en-US" sz="3000" dirty="0"/>
              <a:t>Where</a:t>
            </a:r>
          </a:p>
          <a:p>
            <a:endParaRPr lang="en-US" sz="3000" dirty="0"/>
          </a:p>
          <a:p>
            <a:r>
              <a:rPr lang="en-US" sz="3000" dirty="0"/>
              <a:t>Replacing eqn.(4) in eqn.(3) gives;</a:t>
            </a:r>
          </a:p>
          <a:p>
            <a:endParaRPr lang="en-US" sz="3000" dirty="0"/>
          </a:p>
        </p:txBody>
      </p:sp>
      <p:sp>
        <p:nvSpPr>
          <p:cNvPr id="11" name="Slide Number Placeholder 10"/>
          <p:cNvSpPr>
            <a:spLocks noGrp="1"/>
          </p:cNvSpPr>
          <p:nvPr>
            <p:ph type="sldNum" sz="quarter" idx="12"/>
          </p:nvPr>
        </p:nvSpPr>
        <p:spPr/>
        <p:txBody>
          <a:bodyPr/>
          <a:lstStyle/>
          <a:p>
            <a:fld id="{503FCFAC-BE17-40D8-980A-A849198A5E8F}" type="slidenum">
              <a:rPr lang="en-US" smtClean="0"/>
              <a:pPr/>
              <a:t>9</a:t>
            </a:fld>
            <a:endParaRPr lang="en-US"/>
          </a:p>
        </p:txBody>
      </p:sp>
      <p:sp>
        <p:nvSpPr>
          <p:cNvPr id="2" name="Title 1"/>
          <p:cNvSpPr>
            <a:spLocks noGrp="1"/>
          </p:cNvSpPr>
          <p:nvPr>
            <p:ph type="title"/>
          </p:nvPr>
        </p:nvSpPr>
        <p:spPr/>
        <p:txBody>
          <a:bodyPr/>
          <a:lstStyle/>
          <a:p>
            <a:endParaRPr lang="en-US" dirty="0"/>
          </a:p>
        </p:txBody>
      </p:sp>
      <p:pic>
        <p:nvPicPr>
          <p:cNvPr id="4099" name="Picture 3"/>
          <p:cNvPicPr>
            <a:picLocks noChangeAspect="1" noChangeArrowheads="1"/>
          </p:cNvPicPr>
          <p:nvPr/>
        </p:nvPicPr>
        <p:blipFill>
          <a:blip r:embed="rId2"/>
          <a:srcRect/>
          <a:stretch>
            <a:fillRect/>
          </a:stretch>
        </p:blipFill>
        <p:spPr bwMode="auto">
          <a:xfrm>
            <a:off x="2590800" y="2362200"/>
            <a:ext cx="3419475" cy="847725"/>
          </a:xfrm>
          <a:prstGeom prst="rect">
            <a:avLst/>
          </a:prstGeom>
          <a:noFill/>
          <a:ln w="9525">
            <a:noFill/>
            <a:miter lim="800000"/>
            <a:headEnd/>
            <a:tailEnd/>
          </a:ln>
          <a:effectLst/>
        </p:spPr>
      </p:pic>
      <p:sp>
        <p:nvSpPr>
          <p:cNvPr id="6" name="TextBox 5"/>
          <p:cNvSpPr txBox="1"/>
          <p:nvPr/>
        </p:nvSpPr>
        <p:spPr>
          <a:xfrm>
            <a:off x="6477000" y="2438400"/>
            <a:ext cx="1143000" cy="369332"/>
          </a:xfrm>
          <a:prstGeom prst="rect">
            <a:avLst/>
          </a:prstGeom>
          <a:noFill/>
        </p:spPr>
        <p:txBody>
          <a:bodyPr wrap="square" rtlCol="0">
            <a:spAutoFit/>
          </a:bodyPr>
          <a:lstStyle/>
          <a:p>
            <a:r>
              <a:rPr lang="en-US" dirty="0"/>
              <a:t>(3)</a:t>
            </a:r>
          </a:p>
        </p:txBody>
      </p:sp>
      <p:pic>
        <p:nvPicPr>
          <p:cNvPr id="4100" name="Picture 4"/>
          <p:cNvPicPr>
            <a:picLocks noChangeAspect="1" noChangeArrowheads="1"/>
          </p:cNvPicPr>
          <p:nvPr/>
        </p:nvPicPr>
        <p:blipFill>
          <a:blip r:embed="rId3"/>
          <a:srcRect/>
          <a:stretch>
            <a:fillRect/>
          </a:stretch>
        </p:blipFill>
        <p:spPr bwMode="auto">
          <a:xfrm>
            <a:off x="3352800" y="3124200"/>
            <a:ext cx="2609850" cy="561975"/>
          </a:xfrm>
          <a:prstGeom prst="rect">
            <a:avLst/>
          </a:prstGeom>
          <a:noFill/>
          <a:ln w="9525">
            <a:noFill/>
            <a:miter lim="800000"/>
            <a:headEnd/>
            <a:tailEnd/>
          </a:ln>
          <a:effectLst/>
        </p:spPr>
      </p:pic>
      <p:sp>
        <p:nvSpPr>
          <p:cNvPr id="8" name="TextBox 7"/>
          <p:cNvSpPr txBox="1"/>
          <p:nvPr/>
        </p:nvSpPr>
        <p:spPr>
          <a:xfrm>
            <a:off x="6477000" y="3124200"/>
            <a:ext cx="1143000" cy="369332"/>
          </a:xfrm>
          <a:prstGeom prst="rect">
            <a:avLst/>
          </a:prstGeom>
          <a:noFill/>
        </p:spPr>
        <p:txBody>
          <a:bodyPr wrap="square" rtlCol="0">
            <a:spAutoFit/>
          </a:bodyPr>
          <a:lstStyle/>
          <a:p>
            <a:r>
              <a:rPr lang="en-US" dirty="0"/>
              <a:t>(4)</a:t>
            </a:r>
          </a:p>
        </p:txBody>
      </p:sp>
      <p:pic>
        <p:nvPicPr>
          <p:cNvPr id="4101" name="Picture 5"/>
          <p:cNvPicPr>
            <a:picLocks noChangeAspect="1" noChangeArrowheads="1"/>
          </p:cNvPicPr>
          <p:nvPr/>
        </p:nvPicPr>
        <p:blipFill>
          <a:blip r:embed="rId4"/>
          <a:srcRect/>
          <a:stretch>
            <a:fillRect/>
          </a:stretch>
        </p:blipFill>
        <p:spPr bwMode="auto">
          <a:xfrm>
            <a:off x="2209800" y="4800600"/>
            <a:ext cx="3638550" cy="847725"/>
          </a:xfrm>
          <a:prstGeom prst="rect">
            <a:avLst/>
          </a:prstGeom>
          <a:noFill/>
          <a:ln w="9525">
            <a:noFill/>
            <a:miter lim="800000"/>
            <a:headEnd/>
            <a:tailEnd/>
          </a:ln>
          <a:effectLst/>
        </p:spPr>
      </p:pic>
      <p:sp>
        <p:nvSpPr>
          <p:cNvPr id="10" name="TextBox 9"/>
          <p:cNvSpPr txBox="1"/>
          <p:nvPr/>
        </p:nvSpPr>
        <p:spPr>
          <a:xfrm>
            <a:off x="6705600" y="5181600"/>
            <a:ext cx="1143000" cy="369332"/>
          </a:xfrm>
          <a:prstGeom prst="rect">
            <a:avLst/>
          </a:prstGeom>
          <a:noFill/>
        </p:spPr>
        <p:txBody>
          <a:bodyPr wrap="square" rtlCol="0">
            <a:spAutoFit/>
          </a:bodyPr>
          <a:lstStyle/>
          <a:p>
            <a:r>
              <a:rPr lang="en-US" dirty="0"/>
              <a:t>(5)</a:t>
            </a:r>
          </a:p>
        </p:txBody>
      </p:sp>
      <p:sp>
        <p:nvSpPr>
          <p:cNvPr id="12" name="Footer Placeholder 11"/>
          <p:cNvSpPr>
            <a:spLocks noGrp="1"/>
          </p:cNvSpPr>
          <p:nvPr>
            <p:ph type="ftr" sz="quarter" idx="11"/>
          </p:nvPr>
        </p:nvSpPr>
        <p:spPr/>
        <p:txBody>
          <a:bodyPr/>
          <a:lstStyle/>
          <a:p>
            <a:r>
              <a:rPr lang="en-US"/>
              <a:t>Dr. A. Okullo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555</TotalTime>
  <Words>3501</Words>
  <Application>Microsoft Office PowerPoint</Application>
  <PresentationFormat>On-screen Show (4:3)</PresentationFormat>
  <Paragraphs>257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Chemical Reaction Engineering II</vt:lpstr>
      <vt:lpstr>Earliness of mixing, Segregation and RTD</vt:lpstr>
      <vt:lpstr>PowerPoint Presentation</vt:lpstr>
      <vt:lpstr>PowerPoint Presentation</vt:lpstr>
      <vt:lpstr>PowerPoint Presentation</vt:lpstr>
      <vt:lpstr>Figure 1: difference in behaviour of micro and macro fluids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of a family of Exponential Integrals</vt:lpstr>
      <vt:lpstr>PowerPoint Presentation</vt:lpstr>
      <vt:lpstr>Difference in Performance: Early or Late Mixing, Macro- or Micr-ofluids, PFR or MFR</vt:lpstr>
      <vt:lpstr>PowerPoint Presentation</vt:lpstr>
      <vt:lpstr>Table 2:Conversion eqns. for macro and micro-fluids with constant density</vt:lpstr>
      <vt:lpstr>PowerPoint Presentation</vt:lpstr>
      <vt:lpstr>PowerPoint Presentation</vt:lpstr>
      <vt:lpstr>Figure 3: Four contacting patterns which can all give the same RTD</vt:lpstr>
      <vt:lpstr>Summary of findings for a single fluid</vt:lpstr>
      <vt:lpstr>PowerPoint Presentation</vt:lpstr>
      <vt:lpstr>PowerPoint Presentation</vt:lpstr>
      <vt:lpstr>Example 1: Effect of segregation and earliness on conversion</vt:lpstr>
      <vt:lpstr>PowerPoint Presentation</vt:lpstr>
      <vt:lpstr>PowerPoint Presentation</vt:lpstr>
      <vt:lpstr>PowerPoint Presentation</vt:lpstr>
      <vt:lpstr>PowerPoint Presentation</vt:lpstr>
      <vt:lpstr>Life of an element of Fluid</vt:lpstr>
      <vt:lpstr>PowerPoint Presentation</vt:lpstr>
      <vt:lpstr>PowerPoint Presentation</vt:lpstr>
      <vt:lpstr>Mixing of two miscible fluids</vt:lpstr>
      <vt:lpstr>PowerPoint Presentation</vt:lpstr>
      <vt:lpstr>PowerPoint Presentation</vt:lpstr>
      <vt:lpstr>PowerPoint Presentation</vt:lpstr>
      <vt:lpstr>PowerPoint Presentation</vt:lpstr>
      <vt:lpstr>PowerPoint Presentation</vt:lpstr>
      <vt:lpstr>Product distribution in multiple Reactions</vt:lpstr>
      <vt:lpstr>PowerPoint Presentation</vt:lpstr>
      <vt:lpstr>PowerPoint Presentation</vt:lpstr>
      <vt:lpstr>PowerPoint Presentation</vt:lpstr>
      <vt:lpstr>PowerPoint Presentation</vt:lpstr>
      <vt:lpstr>Figure 7: Concentration profiles of components</vt:lpstr>
      <vt:lpstr>PowerPoint Presentation</vt:lpstr>
      <vt:lpstr>Figure 8: Stretching, Folding and thinning of sheets of very viscous A and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 Engineering II</dc:title>
  <dc:creator>link tech</dc:creator>
  <cp:lastModifiedBy>PRAVIN MANE</cp:lastModifiedBy>
  <cp:revision>102</cp:revision>
  <dcterms:created xsi:type="dcterms:W3CDTF">2015-02-12T05:09:33Z</dcterms:created>
  <dcterms:modified xsi:type="dcterms:W3CDTF">2020-12-11T06:32:43Z</dcterms:modified>
</cp:coreProperties>
</file>