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7" r:id="rId1"/>
    <p:sldMasterId id="2147483709" r:id="rId2"/>
    <p:sldMasterId id="2147483745" r:id="rId3"/>
  </p:sldMasterIdLst>
  <p:notesMasterIdLst>
    <p:notesMasterId r:id="rId30"/>
  </p:notesMasterIdLst>
  <p:sldIdLst>
    <p:sldId id="328" r:id="rId4"/>
    <p:sldId id="275" r:id="rId5"/>
    <p:sldId id="276" r:id="rId6"/>
    <p:sldId id="277" r:id="rId7"/>
    <p:sldId id="278" r:id="rId8"/>
    <p:sldId id="322" r:id="rId9"/>
    <p:sldId id="279" r:id="rId10"/>
    <p:sldId id="280" r:id="rId11"/>
    <p:sldId id="286" r:id="rId12"/>
    <p:sldId id="287" r:id="rId13"/>
    <p:sldId id="290" r:id="rId14"/>
    <p:sldId id="312" r:id="rId15"/>
    <p:sldId id="271" r:id="rId16"/>
    <p:sldId id="313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0000"/>
    <a:srgbClr val="339966"/>
    <a:srgbClr val="FF0000"/>
    <a:srgbClr val="CC00FF"/>
    <a:srgbClr val="996633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2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F43A5402-8E0F-41BE-A4FA-68B4416A71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6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6" charset="0"/>
        <a:ea typeface="ＭＳ Ｐゴシック" pitchFamily="3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6" charset="0"/>
        <a:ea typeface="ＭＳ Ｐゴシック" pitchFamily="3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6" charset="0"/>
        <a:ea typeface="ＭＳ Ｐゴシック" pitchFamily="3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6" charset="0"/>
        <a:ea typeface="ＭＳ Ｐゴシック" pitchFamily="3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522B64-5DF6-4DCE-B86A-1662FB3DC8F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ED8078-57CE-4B86-B771-94635D536545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7A83D-DACD-4635-B676-9F9DD4FE0F42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9F5C1F-8999-4F2E-95C6-D791C162AEE8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0C2512-45EA-4D9C-B33F-FCE48AE2F015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F6B9E4-6136-4551-A4D1-03D8CB3FACB0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ED11DE-809D-4481-A13C-1C0EE3DF595C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CB612F-0C3D-4BAF-ACAF-47D6963DD369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78851" name="Rectangle 2050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2051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B2A491-87BE-48F1-9DB0-82541D9BBF57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DB0418-C33D-4BE0-8934-9EA9ED943E6F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6F1411-2BB8-4779-B01D-36357D6F45A2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922C9A-12A2-462B-A3A0-46A4A699886E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593DD0-71D4-47B4-80F8-3113D62064DC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D2DAB5-E5F4-4F80-9F35-D5E3410E14DD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57A6C7-F89A-4ADD-BE35-1149598FFD17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84995" name="Rectangle 2050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2051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DC5DF2-0749-488C-9A39-EDB1CE4FD716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1FDCD-EEB4-4DB5-8AF3-98A1EB24174D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7C4DA4-23BC-496C-9F07-E2693A7A8B0F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9368F6-3EC2-462E-94A5-107436C874BC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4B1BBE-E4BB-4B12-A915-9BA9FE68183B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7AAC86-9AB3-42B1-A4F0-B3240489294B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AA50AC-1E1A-4C7B-A416-BBDB0940529C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3C4EE4-7C38-4C78-9F07-76868AF8698A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89962-0F83-47E6-82C3-D03407A5AD6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E9BC40-2F5A-4E33-87FC-487E398F965C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247E9A-4C19-4089-A3AC-6815E9E03386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3FFC57-394F-40A1-8375-7F214C70BC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5ADB11-1B3B-4AFA-8163-19243116B9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22FD79-6289-47C0-9A56-33534DC473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580297-964B-42EF-99D9-13A8179926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849572-5197-4D00-9E68-48F6ECB12E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38B392-0A94-418D-BB74-FE3950AD7B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A85454-58D7-4083-97EB-9C7780FC6A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4C5408-ABA5-49F2-A939-C5175B8104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8828CB-9E56-42D7-8BAD-CF8CD0BF2B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3B6279-553C-4446-AA8A-DBC4AE1D87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E80015-32A3-4B9F-8475-FAE1536E3D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A871D0-28DC-4FA5-8349-80802F6B5F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B0F0C2-76E7-4EAC-B016-9D5AD1813C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 smtClean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F03FB79C-1AF5-4D2A-AFC2-198DA0CE4F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4CB43-8DD7-459E-AFC7-DBCAAC00D6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3A5B2-06B7-48C2-AA26-328AF38D09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A45D8-E8D1-496D-B8A4-5B9B0CB39A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CD6C0-AEAE-4E61-B620-EA9EA60779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B6B41-7D15-4BA6-B0C9-8D661FD2E5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" name="Rounded Rectangle 2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7FEBC-5489-45FC-9FEA-8F785C78AB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91308-2DDB-4B9F-BDEE-003FB1B01C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ECE58-8457-46BA-8632-A98B670CCC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697205-FCE6-4305-8A8A-625669AEAE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C17EF-EFAB-48E7-A57B-1C874C01CB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E1C2E-B670-458F-AC53-CFD9760CE1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6D51F9-63D2-475F-A46D-186646792D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6B1885-24A7-4532-BE73-C0BFE35D52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0FE1A8-D5A6-4499-8C41-C7DED0D13D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436182-FD44-4483-949B-D1CE65C25A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E4BF3A-ACA3-4156-B822-E07B70C9D1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90442D-F4B2-4233-95B1-ECA0EAAB92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9144000" cy="6862763"/>
            <a:chOff x="0" y="-3"/>
            <a:chExt cx="5760" cy="4323"/>
          </a:xfrm>
        </p:grpSpPr>
        <p:grpSp>
          <p:nvGrpSpPr>
            <p:cNvPr id="1035" name="Group 3"/>
            <p:cNvGrpSpPr>
              <a:grpSpLocks/>
            </p:cNvGrpSpPr>
            <p:nvPr userDrawn="1"/>
          </p:nvGrpSpPr>
          <p:grpSpPr bwMode="auto">
            <a:xfrm>
              <a:off x="0" y="-3"/>
              <a:ext cx="5616" cy="4320"/>
              <a:chOff x="0" y="0"/>
              <a:chExt cx="5616" cy="4320"/>
            </a:xfrm>
          </p:grpSpPr>
          <p:sp>
            <p:nvSpPr>
              <p:cNvPr id="1089" name="Line 4"/>
              <p:cNvSpPr>
                <a:spLocks noChangeShapeType="1"/>
              </p:cNvSpPr>
              <p:nvPr userDrawn="1"/>
            </p:nvSpPr>
            <p:spPr bwMode="auto">
              <a:xfrm>
                <a:off x="0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Line 5"/>
              <p:cNvSpPr>
                <a:spLocks noChangeShapeType="1"/>
              </p:cNvSpPr>
              <p:nvPr userDrawn="1"/>
            </p:nvSpPr>
            <p:spPr bwMode="auto">
              <a:xfrm>
                <a:off x="144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Line 6"/>
              <p:cNvSpPr>
                <a:spLocks noChangeShapeType="1"/>
              </p:cNvSpPr>
              <p:nvPr userDrawn="1"/>
            </p:nvSpPr>
            <p:spPr bwMode="auto">
              <a:xfrm>
                <a:off x="288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" name="Line 7"/>
              <p:cNvSpPr>
                <a:spLocks noChangeShapeType="1"/>
              </p:cNvSpPr>
              <p:nvPr userDrawn="1"/>
            </p:nvSpPr>
            <p:spPr bwMode="auto">
              <a:xfrm>
                <a:off x="432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Line 8"/>
              <p:cNvSpPr>
                <a:spLocks noChangeShapeType="1"/>
              </p:cNvSpPr>
              <p:nvPr userDrawn="1"/>
            </p:nvSpPr>
            <p:spPr bwMode="auto">
              <a:xfrm>
                <a:off x="576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Line 9"/>
              <p:cNvSpPr>
                <a:spLocks noChangeShapeType="1"/>
              </p:cNvSpPr>
              <p:nvPr userDrawn="1"/>
            </p:nvSpPr>
            <p:spPr bwMode="auto">
              <a:xfrm>
                <a:off x="720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Line 10"/>
              <p:cNvSpPr>
                <a:spLocks noChangeShapeType="1"/>
              </p:cNvSpPr>
              <p:nvPr userDrawn="1"/>
            </p:nvSpPr>
            <p:spPr bwMode="auto">
              <a:xfrm>
                <a:off x="864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Line 11"/>
              <p:cNvSpPr>
                <a:spLocks noChangeShapeType="1"/>
              </p:cNvSpPr>
              <p:nvPr userDrawn="1"/>
            </p:nvSpPr>
            <p:spPr bwMode="auto">
              <a:xfrm>
                <a:off x="1008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" name="Line 12"/>
              <p:cNvSpPr>
                <a:spLocks noChangeShapeType="1"/>
              </p:cNvSpPr>
              <p:nvPr userDrawn="1"/>
            </p:nvSpPr>
            <p:spPr bwMode="auto">
              <a:xfrm>
                <a:off x="1152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Line 13"/>
              <p:cNvSpPr>
                <a:spLocks noChangeShapeType="1"/>
              </p:cNvSpPr>
              <p:nvPr userDrawn="1"/>
            </p:nvSpPr>
            <p:spPr bwMode="auto">
              <a:xfrm>
                <a:off x="1296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" name="Line 14"/>
              <p:cNvSpPr>
                <a:spLocks noChangeShapeType="1"/>
              </p:cNvSpPr>
              <p:nvPr userDrawn="1"/>
            </p:nvSpPr>
            <p:spPr bwMode="auto">
              <a:xfrm>
                <a:off x="1440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" name="Line 15"/>
              <p:cNvSpPr>
                <a:spLocks noChangeShapeType="1"/>
              </p:cNvSpPr>
              <p:nvPr userDrawn="1"/>
            </p:nvSpPr>
            <p:spPr bwMode="auto">
              <a:xfrm>
                <a:off x="1584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" name="Line 16"/>
              <p:cNvSpPr>
                <a:spLocks noChangeShapeType="1"/>
              </p:cNvSpPr>
              <p:nvPr userDrawn="1"/>
            </p:nvSpPr>
            <p:spPr bwMode="auto">
              <a:xfrm>
                <a:off x="1728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" name="Line 17"/>
              <p:cNvSpPr>
                <a:spLocks noChangeShapeType="1"/>
              </p:cNvSpPr>
              <p:nvPr userDrawn="1"/>
            </p:nvSpPr>
            <p:spPr bwMode="auto">
              <a:xfrm>
                <a:off x="1872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" name="Line 18"/>
              <p:cNvSpPr>
                <a:spLocks noChangeShapeType="1"/>
              </p:cNvSpPr>
              <p:nvPr userDrawn="1"/>
            </p:nvSpPr>
            <p:spPr bwMode="auto">
              <a:xfrm>
                <a:off x="2016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4" name="Line 19"/>
              <p:cNvSpPr>
                <a:spLocks noChangeShapeType="1"/>
              </p:cNvSpPr>
              <p:nvPr userDrawn="1"/>
            </p:nvSpPr>
            <p:spPr bwMode="auto">
              <a:xfrm>
                <a:off x="2160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" name="Line 20"/>
              <p:cNvSpPr>
                <a:spLocks noChangeShapeType="1"/>
              </p:cNvSpPr>
              <p:nvPr userDrawn="1"/>
            </p:nvSpPr>
            <p:spPr bwMode="auto">
              <a:xfrm>
                <a:off x="2304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" name="Line 21"/>
              <p:cNvSpPr>
                <a:spLocks noChangeShapeType="1"/>
              </p:cNvSpPr>
              <p:nvPr userDrawn="1"/>
            </p:nvSpPr>
            <p:spPr bwMode="auto">
              <a:xfrm>
                <a:off x="2448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" name="Line 22"/>
              <p:cNvSpPr>
                <a:spLocks noChangeShapeType="1"/>
              </p:cNvSpPr>
              <p:nvPr userDrawn="1"/>
            </p:nvSpPr>
            <p:spPr bwMode="auto">
              <a:xfrm>
                <a:off x="2592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" name="Line 23"/>
              <p:cNvSpPr>
                <a:spLocks noChangeShapeType="1"/>
              </p:cNvSpPr>
              <p:nvPr userDrawn="1"/>
            </p:nvSpPr>
            <p:spPr bwMode="auto">
              <a:xfrm>
                <a:off x="2736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" name="Line 24"/>
              <p:cNvSpPr>
                <a:spLocks noChangeShapeType="1"/>
              </p:cNvSpPr>
              <p:nvPr userDrawn="1"/>
            </p:nvSpPr>
            <p:spPr bwMode="auto">
              <a:xfrm>
                <a:off x="2880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" name="Line 25"/>
              <p:cNvSpPr>
                <a:spLocks noChangeShapeType="1"/>
              </p:cNvSpPr>
              <p:nvPr userDrawn="1"/>
            </p:nvSpPr>
            <p:spPr bwMode="auto">
              <a:xfrm>
                <a:off x="3024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1" name="Line 26"/>
              <p:cNvSpPr>
                <a:spLocks noChangeShapeType="1"/>
              </p:cNvSpPr>
              <p:nvPr userDrawn="1"/>
            </p:nvSpPr>
            <p:spPr bwMode="auto">
              <a:xfrm>
                <a:off x="3168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" name="Line 27"/>
              <p:cNvSpPr>
                <a:spLocks noChangeShapeType="1"/>
              </p:cNvSpPr>
              <p:nvPr userDrawn="1"/>
            </p:nvSpPr>
            <p:spPr bwMode="auto">
              <a:xfrm>
                <a:off x="3312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" name="Line 28"/>
              <p:cNvSpPr>
                <a:spLocks noChangeShapeType="1"/>
              </p:cNvSpPr>
              <p:nvPr userDrawn="1"/>
            </p:nvSpPr>
            <p:spPr bwMode="auto">
              <a:xfrm>
                <a:off x="3456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" name="Line 29"/>
              <p:cNvSpPr>
                <a:spLocks noChangeShapeType="1"/>
              </p:cNvSpPr>
              <p:nvPr userDrawn="1"/>
            </p:nvSpPr>
            <p:spPr bwMode="auto">
              <a:xfrm>
                <a:off x="3600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" name="Line 30"/>
              <p:cNvSpPr>
                <a:spLocks noChangeShapeType="1"/>
              </p:cNvSpPr>
              <p:nvPr userDrawn="1"/>
            </p:nvSpPr>
            <p:spPr bwMode="auto">
              <a:xfrm>
                <a:off x="3744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" name="Line 31"/>
              <p:cNvSpPr>
                <a:spLocks noChangeShapeType="1"/>
              </p:cNvSpPr>
              <p:nvPr userDrawn="1"/>
            </p:nvSpPr>
            <p:spPr bwMode="auto">
              <a:xfrm>
                <a:off x="3888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" name="Line 32"/>
              <p:cNvSpPr>
                <a:spLocks noChangeShapeType="1"/>
              </p:cNvSpPr>
              <p:nvPr userDrawn="1"/>
            </p:nvSpPr>
            <p:spPr bwMode="auto">
              <a:xfrm>
                <a:off x="4032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8" name="Line 33"/>
              <p:cNvSpPr>
                <a:spLocks noChangeShapeType="1"/>
              </p:cNvSpPr>
              <p:nvPr userDrawn="1"/>
            </p:nvSpPr>
            <p:spPr bwMode="auto">
              <a:xfrm>
                <a:off x="4176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9" name="Line 34"/>
              <p:cNvSpPr>
                <a:spLocks noChangeShapeType="1"/>
              </p:cNvSpPr>
              <p:nvPr userDrawn="1"/>
            </p:nvSpPr>
            <p:spPr bwMode="auto">
              <a:xfrm>
                <a:off x="4320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" name="Line 35"/>
              <p:cNvSpPr>
                <a:spLocks noChangeShapeType="1"/>
              </p:cNvSpPr>
              <p:nvPr userDrawn="1"/>
            </p:nvSpPr>
            <p:spPr bwMode="auto">
              <a:xfrm>
                <a:off x="4464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1" name="Line 36"/>
              <p:cNvSpPr>
                <a:spLocks noChangeShapeType="1"/>
              </p:cNvSpPr>
              <p:nvPr userDrawn="1"/>
            </p:nvSpPr>
            <p:spPr bwMode="auto">
              <a:xfrm>
                <a:off x="4608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" name="Line 37"/>
              <p:cNvSpPr>
                <a:spLocks noChangeShapeType="1"/>
              </p:cNvSpPr>
              <p:nvPr userDrawn="1"/>
            </p:nvSpPr>
            <p:spPr bwMode="auto">
              <a:xfrm>
                <a:off x="4752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" name="Line 38"/>
              <p:cNvSpPr>
                <a:spLocks noChangeShapeType="1"/>
              </p:cNvSpPr>
              <p:nvPr userDrawn="1"/>
            </p:nvSpPr>
            <p:spPr bwMode="auto">
              <a:xfrm>
                <a:off x="4896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" name="Line 39"/>
              <p:cNvSpPr>
                <a:spLocks noChangeShapeType="1"/>
              </p:cNvSpPr>
              <p:nvPr userDrawn="1"/>
            </p:nvSpPr>
            <p:spPr bwMode="auto">
              <a:xfrm>
                <a:off x="5040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" name="Line 40"/>
              <p:cNvSpPr>
                <a:spLocks noChangeShapeType="1"/>
              </p:cNvSpPr>
              <p:nvPr userDrawn="1"/>
            </p:nvSpPr>
            <p:spPr bwMode="auto">
              <a:xfrm>
                <a:off x="5184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" name="Line 41"/>
              <p:cNvSpPr>
                <a:spLocks noChangeShapeType="1"/>
              </p:cNvSpPr>
              <p:nvPr userDrawn="1"/>
            </p:nvSpPr>
            <p:spPr bwMode="auto">
              <a:xfrm>
                <a:off x="5328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" name="Line 42"/>
              <p:cNvSpPr>
                <a:spLocks noChangeShapeType="1"/>
              </p:cNvSpPr>
              <p:nvPr userDrawn="1"/>
            </p:nvSpPr>
            <p:spPr bwMode="auto">
              <a:xfrm>
                <a:off x="5472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" name="Line 43"/>
              <p:cNvSpPr>
                <a:spLocks noChangeShapeType="1"/>
              </p:cNvSpPr>
              <p:nvPr userDrawn="1"/>
            </p:nvSpPr>
            <p:spPr bwMode="auto">
              <a:xfrm>
                <a:off x="5616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6" name="Group 44"/>
            <p:cNvGrpSpPr>
              <a:grpSpLocks/>
            </p:cNvGrpSpPr>
            <p:nvPr userDrawn="1"/>
          </p:nvGrpSpPr>
          <p:grpSpPr bwMode="auto">
            <a:xfrm>
              <a:off x="0" y="144"/>
              <a:ext cx="5760" cy="2160"/>
              <a:chOff x="0" y="144"/>
              <a:chExt cx="5760" cy="2160"/>
            </a:xfrm>
          </p:grpSpPr>
          <p:grpSp>
            <p:nvGrpSpPr>
              <p:cNvPr id="1059" name="Group 45"/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5760" cy="1008"/>
                <a:chOff x="0" y="144"/>
                <a:chExt cx="5760" cy="1008"/>
              </a:xfrm>
            </p:grpSpPr>
            <p:grpSp>
              <p:nvGrpSpPr>
                <p:cNvPr id="1075" name="Group 46"/>
                <p:cNvGrpSpPr>
                  <a:grpSpLocks/>
                </p:cNvGrpSpPr>
                <p:nvPr userDrawn="1"/>
              </p:nvGrpSpPr>
              <p:grpSpPr bwMode="auto">
                <a:xfrm>
                  <a:off x="0" y="144"/>
                  <a:ext cx="5760" cy="432"/>
                  <a:chOff x="0" y="144"/>
                  <a:chExt cx="5760" cy="432"/>
                </a:xfrm>
              </p:grpSpPr>
              <p:grpSp>
                <p:nvGrpSpPr>
                  <p:cNvPr id="1083" name="Group 47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144"/>
                    <a:ext cx="5760" cy="144"/>
                    <a:chOff x="0" y="144"/>
                    <a:chExt cx="5760" cy="144"/>
                  </a:xfrm>
                </p:grpSpPr>
                <p:sp>
                  <p:nvSpPr>
                    <p:cNvPr id="1087" name="Line 48"/>
                    <p:cNvSpPr>
                      <a:spLocks noChangeShapeType="1"/>
                    </p:cNvSpPr>
                    <p:nvPr userDrawn="1"/>
                  </p:nvSpPr>
                  <p:spPr bwMode="auto">
                    <a:xfrm>
                      <a:off x="0" y="144"/>
                      <a:ext cx="57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CCEC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8" name="Line 49"/>
                    <p:cNvSpPr>
                      <a:spLocks noChangeShapeType="1"/>
                    </p:cNvSpPr>
                    <p:nvPr userDrawn="1"/>
                  </p:nvSpPr>
                  <p:spPr bwMode="auto">
                    <a:xfrm>
                      <a:off x="0" y="288"/>
                      <a:ext cx="57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CCEC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84" name="Group 5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432"/>
                    <a:ext cx="5760" cy="144"/>
                    <a:chOff x="0" y="144"/>
                    <a:chExt cx="5760" cy="144"/>
                  </a:xfrm>
                </p:grpSpPr>
                <p:sp>
                  <p:nvSpPr>
                    <p:cNvPr id="1085" name="Line 51"/>
                    <p:cNvSpPr>
                      <a:spLocks noChangeShapeType="1"/>
                    </p:cNvSpPr>
                    <p:nvPr userDrawn="1"/>
                  </p:nvSpPr>
                  <p:spPr bwMode="auto">
                    <a:xfrm>
                      <a:off x="0" y="144"/>
                      <a:ext cx="57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CCEC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6" name="Line 52"/>
                    <p:cNvSpPr>
                      <a:spLocks noChangeShapeType="1"/>
                    </p:cNvSpPr>
                    <p:nvPr userDrawn="1"/>
                  </p:nvSpPr>
                  <p:spPr bwMode="auto">
                    <a:xfrm>
                      <a:off x="0" y="288"/>
                      <a:ext cx="57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CCEC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76" name="Group 53"/>
                <p:cNvGrpSpPr>
                  <a:grpSpLocks/>
                </p:cNvGrpSpPr>
                <p:nvPr userDrawn="1"/>
              </p:nvGrpSpPr>
              <p:grpSpPr bwMode="auto">
                <a:xfrm>
                  <a:off x="0" y="720"/>
                  <a:ext cx="5760" cy="432"/>
                  <a:chOff x="0" y="144"/>
                  <a:chExt cx="5760" cy="432"/>
                </a:xfrm>
              </p:grpSpPr>
              <p:grpSp>
                <p:nvGrpSpPr>
                  <p:cNvPr id="1077" name="Group 54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144"/>
                    <a:ext cx="5760" cy="144"/>
                    <a:chOff x="0" y="144"/>
                    <a:chExt cx="5760" cy="144"/>
                  </a:xfrm>
                </p:grpSpPr>
                <p:sp>
                  <p:nvSpPr>
                    <p:cNvPr id="1081" name="Line 55"/>
                    <p:cNvSpPr>
                      <a:spLocks noChangeShapeType="1"/>
                    </p:cNvSpPr>
                    <p:nvPr userDrawn="1"/>
                  </p:nvSpPr>
                  <p:spPr bwMode="auto">
                    <a:xfrm>
                      <a:off x="0" y="144"/>
                      <a:ext cx="57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CCEC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2" name="Line 56"/>
                    <p:cNvSpPr>
                      <a:spLocks noChangeShapeType="1"/>
                    </p:cNvSpPr>
                    <p:nvPr userDrawn="1"/>
                  </p:nvSpPr>
                  <p:spPr bwMode="auto">
                    <a:xfrm>
                      <a:off x="0" y="288"/>
                      <a:ext cx="57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CCEC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78" name="Group 57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432"/>
                    <a:ext cx="5760" cy="144"/>
                    <a:chOff x="0" y="144"/>
                    <a:chExt cx="5760" cy="144"/>
                  </a:xfrm>
                </p:grpSpPr>
                <p:sp>
                  <p:nvSpPr>
                    <p:cNvPr id="1079" name="Line 58"/>
                    <p:cNvSpPr>
                      <a:spLocks noChangeShapeType="1"/>
                    </p:cNvSpPr>
                    <p:nvPr userDrawn="1"/>
                  </p:nvSpPr>
                  <p:spPr bwMode="auto">
                    <a:xfrm>
                      <a:off x="0" y="144"/>
                      <a:ext cx="57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CCEC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0" name="Line 59"/>
                    <p:cNvSpPr>
                      <a:spLocks noChangeShapeType="1"/>
                    </p:cNvSpPr>
                    <p:nvPr userDrawn="1"/>
                  </p:nvSpPr>
                  <p:spPr bwMode="auto">
                    <a:xfrm>
                      <a:off x="0" y="288"/>
                      <a:ext cx="57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CCEC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060" name="Group 60"/>
              <p:cNvGrpSpPr>
                <a:grpSpLocks/>
              </p:cNvGrpSpPr>
              <p:nvPr userDrawn="1"/>
            </p:nvGrpSpPr>
            <p:grpSpPr bwMode="auto">
              <a:xfrm>
                <a:off x="0" y="1296"/>
                <a:ext cx="5760" cy="1008"/>
                <a:chOff x="0" y="144"/>
                <a:chExt cx="5760" cy="1008"/>
              </a:xfrm>
            </p:grpSpPr>
            <p:grpSp>
              <p:nvGrpSpPr>
                <p:cNvPr id="1061" name="Group 61"/>
                <p:cNvGrpSpPr>
                  <a:grpSpLocks/>
                </p:cNvGrpSpPr>
                <p:nvPr userDrawn="1"/>
              </p:nvGrpSpPr>
              <p:grpSpPr bwMode="auto">
                <a:xfrm>
                  <a:off x="0" y="144"/>
                  <a:ext cx="5760" cy="432"/>
                  <a:chOff x="0" y="144"/>
                  <a:chExt cx="5760" cy="432"/>
                </a:xfrm>
              </p:grpSpPr>
              <p:grpSp>
                <p:nvGrpSpPr>
                  <p:cNvPr id="1069" name="Group 62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144"/>
                    <a:ext cx="5760" cy="144"/>
                    <a:chOff x="0" y="144"/>
                    <a:chExt cx="5760" cy="144"/>
                  </a:xfrm>
                </p:grpSpPr>
                <p:sp>
                  <p:nvSpPr>
                    <p:cNvPr id="1073" name="Line 63"/>
                    <p:cNvSpPr>
                      <a:spLocks noChangeShapeType="1"/>
                    </p:cNvSpPr>
                    <p:nvPr userDrawn="1"/>
                  </p:nvSpPr>
                  <p:spPr bwMode="auto">
                    <a:xfrm>
                      <a:off x="0" y="144"/>
                      <a:ext cx="57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CCEC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4" name="Line 64"/>
                    <p:cNvSpPr>
                      <a:spLocks noChangeShapeType="1"/>
                    </p:cNvSpPr>
                    <p:nvPr userDrawn="1"/>
                  </p:nvSpPr>
                  <p:spPr bwMode="auto">
                    <a:xfrm>
                      <a:off x="0" y="288"/>
                      <a:ext cx="57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CCEC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70" name="Group 65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432"/>
                    <a:ext cx="5760" cy="144"/>
                    <a:chOff x="0" y="144"/>
                    <a:chExt cx="5760" cy="144"/>
                  </a:xfrm>
                </p:grpSpPr>
                <p:sp>
                  <p:nvSpPr>
                    <p:cNvPr id="1071" name="Line 66"/>
                    <p:cNvSpPr>
                      <a:spLocks noChangeShapeType="1"/>
                    </p:cNvSpPr>
                    <p:nvPr userDrawn="1"/>
                  </p:nvSpPr>
                  <p:spPr bwMode="auto">
                    <a:xfrm>
                      <a:off x="0" y="144"/>
                      <a:ext cx="57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CCEC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2" name="Line 67"/>
                    <p:cNvSpPr>
                      <a:spLocks noChangeShapeType="1"/>
                    </p:cNvSpPr>
                    <p:nvPr userDrawn="1"/>
                  </p:nvSpPr>
                  <p:spPr bwMode="auto">
                    <a:xfrm>
                      <a:off x="0" y="288"/>
                      <a:ext cx="57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CCEC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62" name="Group 68"/>
                <p:cNvGrpSpPr>
                  <a:grpSpLocks/>
                </p:cNvGrpSpPr>
                <p:nvPr userDrawn="1"/>
              </p:nvGrpSpPr>
              <p:grpSpPr bwMode="auto">
                <a:xfrm>
                  <a:off x="0" y="720"/>
                  <a:ext cx="5760" cy="432"/>
                  <a:chOff x="0" y="144"/>
                  <a:chExt cx="5760" cy="432"/>
                </a:xfrm>
              </p:grpSpPr>
              <p:grpSp>
                <p:nvGrpSpPr>
                  <p:cNvPr id="1063" name="Group 69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144"/>
                    <a:ext cx="5760" cy="144"/>
                    <a:chOff x="0" y="144"/>
                    <a:chExt cx="5760" cy="144"/>
                  </a:xfrm>
                </p:grpSpPr>
                <p:sp>
                  <p:nvSpPr>
                    <p:cNvPr id="1067" name="Line 70"/>
                    <p:cNvSpPr>
                      <a:spLocks noChangeShapeType="1"/>
                    </p:cNvSpPr>
                    <p:nvPr userDrawn="1"/>
                  </p:nvSpPr>
                  <p:spPr bwMode="auto">
                    <a:xfrm>
                      <a:off x="0" y="144"/>
                      <a:ext cx="57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CCEC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8" name="Line 71"/>
                    <p:cNvSpPr>
                      <a:spLocks noChangeShapeType="1"/>
                    </p:cNvSpPr>
                    <p:nvPr userDrawn="1"/>
                  </p:nvSpPr>
                  <p:spPr bwMode="auto">
                    <a:xfrm>
                      <a:off x="0" y="288"/>
                      <a:ext cx="57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CCEC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64" name="Group 72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432"/>
                    <a:ext cx="5760" cy="144"/>
                    <a:chOff x="0" y="144"/>
                    <a:chExt cx="5760" cy="144"/>
                  </a:xfrm>
                </p:grpSpPr>
                <p:sp>
                  <p:nvSpPr>
                    <p:cNvPr id="1065" name="Line 73"/>
                    <p:cNvSpPr>
                      <a:spLocks noChangeShapeType="1"/>
                    </p:cNvSpPr>
                    <p:nvPr userDrawn="1"/>
                  </p:nvSpPr>
                  <p:spPr bwMode="auto">
                    <a:xfrm>
                      <a:off x="0" y="144"/>
                      <a:ext cx="57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CCEC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6" name="Line 74"/>
                    <p:cNvSpPr>
                      <a:spLocks noChangeShapeType="1"/>
                    </p:cNvSpPr>
                    <p:nvPr userDrawn="1"/>
                  </p:nvSpPr>
                  <p:spPr bwMode="auto">
                    <a:xfrm>
                      <a:off x="0" y="288"/>
                      <a:ext cx="57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CCEC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1037" name="Group 75"/>
            <p:cNvGrpSpPr>
              <a:grpSpLocks/>
            </p:cNvGrpSpPr>
            <p:nvPr userDrawn="1"/>
          </p:nvGrpSpPr>
          <p:grpSpPr bwMode="auto">
            <a:xfrm>
              <a:off x="0" y="2448"/>
              <a:ext cx="5760" cy="432"/>
              <a:chOff x="0" y="144"/>
              <a:chExt cx="5760" cy="432"/>
            </a:xfrm>
          </p:grpSpPr>
          <p:grpSp>
            <p:nvGrpSpPr>
              <p:cNvPr id="1053" name="Group 76"/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5760" cy="144"/>
                <a:chOff x="0" y="144"/>
                <a:chExt cx="5760" cy="144"/>
              </a:xfrm>
            </p:grpSpPr>
            <p:sp>
              <p:nvSpPr>
                <p:cNvPr id="1057" name="Line 77"/>
                <p:cNvSpPr>
                  <a:spLocks noChangeShapeType="1"/>
                </p:cNvSpPr>
                <p:nvPr userDrawn="1"/>
              </p:nvSpPr>
              <p:spPr bwMode="auto">
                <a:xfrm>
                  <a:off x="0" y="144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CE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8" name="Line 78"/>
                <p:cNvSpPr>
                  <a:spLocks noChangeShapeType="1"/>
                </p:cNvSpPr>
                <p:nvPr userDrawn="1"/>
              </p:nvSpPr>
              <p:spPr bwMode="auto">
                <a:xfrm>
                  <a:off x="0" y="28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CE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54" name="Group 79"/>
              <p:cNvGrpSpPr>
                <a:grpSpLocks/>
              </p:cNvGrpSpPr>
              <p:nvPr userDrawn="1"/>
            </p:nvGrpSpPr>
            <p:grpSpPr bwMode="auto">
              <a:xfrm>
                <a:off x="0" y="432"/>
                <a:ext cx="5760" cy="144"/>
                <a:chOff x="0" y="144"/>
                <a:chExt cx="5760" cy="144"/>
              </a:xfrm>
            </p:grpSpPr>
            <p:sp>
              <p:nvSpPr>
                <p:cNvPr id="1055" name="Line 80"/>
                <p:cNvSpPr>
                  <a:spLocks noChangeShapeType="1"/>
                </p:cNvSpPr>
                <p:nvPr userDrawn="1"/>
              </p:nvSpPr>
              <p:spPr bwMode="auto">
                <a:xfrm>
                  <a:off x="0" y="144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CE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6" name="Line 81"/>
                <p:cNvSpPr>
                  <a:spLocks noChangeShapeType="1"/>
                </p:cNvSpPr>
                <p:nvPr userDrawn="1"/>
              </p:nvSpPr>
              <p:spPr bwMode="auto">
                <a:xfrm>
                  <a:off x="0" y="28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CE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8" name="Group 82"/>
            <p:cNvGrpSpPr>
              <a:grpSpLocks/>
            </p:cNvGrpSpPr>
            <p:nvPr userDrawn="1"/>
          </p:nvGrpSpPr>
          <p:grpSpPr bwMode="auto">
            <a:xfrm>
              <a:off x="0" y="3024"/>
              <a:ext cx="5760" cy="432"/>
              <a:chOff x="0" y="144"/>
              <a:chExt cx="5760" cy="432"/>
            </a:xfrm>
          </p:grpSpPr>
          <p:grpSp>
            <p:nvGrpSpPr>
              <p:cNvPr id="1047" name="Group 83"/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5760" cy="144"/>
                <a:chOff x="0" y="144"/>
                <a:chExt cx="5760" cy="144"/>
              </a:xfrm>
            </p:grpSpPr>
            <p:sp>
              <p:nvSpPr>
                <p:cNvPr id="1051" name="Line 84"/>
                <p:cNvSpPr>
                  <a:spLocks noChangeShapeType="1"/>
                </p:cNvSpPr>
                <p:nvPr userDrawn="1"/>
              </p:nvSpPr>
              <p:spPr bwMode="auto">
                <a:xfrm>
                  <a:off x="0" y="144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CE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2" name="Line 85"/>
                <p:cNvSpPr>
                  <a:spLocks noChangeShapeType="1"/>
                </p:cNvSpPr>
                <p:nvPr userDrawn="1"/>
              </p:nvSpPr>
              <p:spPr bwMode="auto">
                <a:xfrm>
                  <a:off x="0" y="28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CE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8" name="Group 86"/>
              <p:cNvGrpSpPr>
                <a:grpSpLocks/>
              </p:cNvGrpSpPr>
              <p:nvPr userDrawn="1"/>
            </p:nvGrpSpPr>
            <p:grpSpPr bwMode="auto">
              <a:xfrm>
                <a:off x="0" y="432"/>
                <a:ext cx="5760" cy="144"/>
                <a:chOff x="0" y="144"/>
                <a:chExt cx="5760" cy="144"/>
              </a:xfrm>
            </p:grpSpPr>
            <p:sp>
              <p:nvSpPr>
                <p:cNvPr id="1049" name="Line 87"/>
                <p:cNvSpPr>
                  <a:spLocks noChangeShapeType="1"/>
                </p:cNvSpPr>
                <p:nvPr userDrawn="1"/>
              </p:nvSpPr>
              <p:spPr bwMode="auto">
                <a:xfrm>
                  <a:off x="0" y="144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CE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0" name="Line 88"/>
                <p:cNvSpPr>
                  <a:spLocks noChangeShapeType="1"/>
                </p:cNvSpPr>
                <p:nvPr userDrawn="1"/>
              </p:nvSpPr>
              <p:spPr bwMode="auto">
                <a:xfrm>
                  <a:off x="0" y="28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CE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9" name="Group 89"/>
            <p:cNvGrpSpPr>
              <a:grpSpLocks/>
            </p:cNvGrpSpPr>
            <p:nvPr userDrawn="1"/>
          </p:nvGrpSpPr>
          <p:grpSpPr bwMode="auto">
            <a:xfrm>
              <a:off x="0" y="3600"/>
              <a:ext cx="5760" cy="144"/>
              <a:chOff x="0" y="144"/>
              <a:chExt cx="5760" cy="144"/>
            </a:xfrm>
          </p:grpSpPr>
          <p:sp>
            <p:nvSpPr>
              <p:cNvPr id="1045" name="Line 90"/>
              <p:cNvSpPr>
                <a:spLocks noChangeShapeType="1"/>
              </p:cNvSpPr>
              <p:nvPr userDrawn="1"/>
            </p:nvSpPr>
            <p:spPr bwMode="auto">
              <a:xfrm>
                <a:off x="0" y="144"/>
                <a:ext cx="5760" cy="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Line 91"/>
              <p:cNvSpPr>
                <a:spLocks noChangeShapeType="1"/>
              </p:cNvSpPr>
              <p:nvPr userDrawn="1"/>
            </p:nvSpPr>
            <p:spPr bwMode="auto">
              <a:xfrm>
                <a:off x="0" y="288"/>
                <a:ext cx="5760" cy="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0" name="Group 92"/>
            <p:cNvGrpSpPr>
              <a:grpSpLocks/>
            </p:cNvGrpSpPr>
            <p:nvPr userDrawn="1"/>
          </p:nvGrpSpPr>
          <p:grpSpPr bwMode="auto">
            <a:xfrm>
              <a:off x="0" y="3888"/>
              <a:ext cx="5760" cy="144"/>
              <a:chOff x="0" y="144"/>
              <a:chExt cx="5760" cy="144"/>
            </a:xfrm>
          </p:grpSpPr>
          <p:sp>
            <p:nvSpPr>
              <p:cNvPr id="1043" name="Line 93"/>
              <p:cNvSpPr>
                <a:spLocks noChangeShapeType="1"/>
              </p:cNvSpPr>
              <p:nvPr userDrawn="1"/>
            </p:nvSpPr>
            <p:spPr bwMode="auto">
              <a:xfrm>
                <a:off x="0" y="144"/>
                <a:ext cx="5760" cy="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Line 94"/>
              <p:cNvSpPr>
                <a:spLocks noChangeShapeType="1"/>
              </p:cNvSpPr>
              <p:nvPr userDrawn="1"/>
            </p:nvSpPr>
            <p:spPr bwMode="auto">
              <a:xfrm>
                <a:off x="0" y="288"/>
                <a:ext cx="5760" cy="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1" name="Line 95"/>
            <p:cNvSpPr>
              <a:spLocks noChangeShapeType="1"/>
            </p:cNvSpPr>
            <p:nvPr userDrawn="1"/>
          </p:nvSpPr>
          <p:spPr bwMode="auto">
            <a:xfrm>
              <a:off x="0" y="4176"/>
              <a:ext cx="5760" cy="0"/>
            </a:xfrm>
            <a:prstGeom prst="line">
              <a:avLst/>
            </a:prstGeom>
            <a:noFill/>
            <a:ln w="9525">
              <a:solidFill>
                <a:srgbClr val="CCE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Line 96"/>
            <p:cNvSpPr>
              <a:spLocks noChangeShapeType="1"/>
            </p:cNvSpPr>
            <p:nvPr userDrawn="1"/>
          </p:nvSpPr>
          <p:spPr bwMode="auto">
            <a:xfrm>
              <a:off x="0" y="4320"/>
              <a:ext cx="5760" cy="0"/>
            </a:xfrm>
            <a:prstGeom prst="line">
              <a:avLst/>
            </a:prstGeom>
            <a:noFill/>
            <a:ln w="9525">
              <a:solidFill>
                <a:srgbClr val="CCE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QuestionShape"/>
          <p:cNvSpPr>
            <a:spLocks noChangeArrowheads="1"/>
          </p:cNvSpPr>
          <p:nvPr userDrawn="1"/>
        </p:nvSpPr>
        <p:spPr bwMode="auto">
          <a:xfrm>
            <a:off x="127000" y="127000"/>
            <a:ext cx="889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>
                <a:solidFill>
                  <a:schemeClr val="tx2"/>
                </a:solidFill>
              </a:rPr>
              <a:t>iRespond Question Master</a:t>
            </a:r>
          </a:p>
        </p:txBody>
      </p:sp>
      <p:sp>
        <p:nvSpPr>
          <p:cNvPr id="1028" name="AShape"/>
          <p:cNvSpPr>
            <a:spLocks noChangeArrowheads="1"/>
          </p:cNvSpPr>
          <p:nvPr userDrawn="1"/>
        </p:nvSpPr>
        <p:spPr bwMode="auto">
          <a:xfrm>
            <a:off x="127000" y="31115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3200"/>
              <a:t>A.) Response A</a:t>
            </a:r>
          </a:p>
        </p:txBody>
      </p:sp>
      <p:sp>
        <p:nvSpPr>
          <p:cNvPr id="1029" name="BShape"/>
          <p:cNvSpPr>
            <a:spLocks noChangeArrowheads="1"/>
          </p:cNvSpPr>
          <p:nvPr userDrawn="1"/>
        </p:nvSpPr>
        <p:spPr bwMode="auto">
          <a:xfrm>
            <a:off x="127000" y="38354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3200"/>
              <a:t>B.) Response B</a:t>
            </a:r>
          </a:p>
        </p:txBody>
      </p:sp>
      <p:sp>
        <p:nvSpPr>
          <p:cNvPr id="1030" name="CShape"/>
          <p:cNvSpPr>
            <a:spLocks noChangeArrowheads="1"/>
          </p:cNvSpPr>
          <p:nvPr userDrawn="1"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3200"/>
              <a:t>C.) Response C</a:t>
            </a:r>
          </a:p>
        </p:txBody>
      </p:sp>
      <p:sp>
        <p:nvSpPr>
          <p:cNvPr id="1031" name="DShape"/>
          <p:cNvSpPr>
            <a:spLocks noChangeArrowheads="1"/>
          </p:cNvSpPr>
          <p:nvPr userDrawn="1"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3200"/>
              <a:t>D.) Response D</a:t>
            </a:r>
          </a:p>
        </p:txBody>
      </p:sp>
      <p:sp>
        <p:nvSpPr>
          <p:cNvPr id="1032" name="EShape"/>
          <p:cNvSpPr>
            <a:spLocks noChangeArrowheads="1"/>
          </p:cNvSpPr>
          <p:nvPr userDrawn="1"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3200"/>
              <a:t>E.) Response E</a:t>
            </a:r>
          </a:p>
        </p:txBody>
      </p:sp>
      <p:sp>
        <p:nvSpPr>
          <p:cNvPr id="8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9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>
                <a:solidFill>
                  <a:srgbClr val="000000"/>
                </a:solidFill>
              </a:rPr>
              <a:t>00:30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6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6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6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6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-4763"/>
            <a:ext cx="9144000" cy="6862763"/>
            <a:chOff x="0" y="-3"/>
            <a:chExt cx="5760" cy="4323"/>
          </a:xfrm>
        </p:grpSpPr>
        <p:grpSp>
          <p:nvGrpSpPr>
            <p:cNvPr id="2083" name="Group 3"/>
            <p:cNvGrpSpPr>
              <a:grpSpLocks/>
            </p:cNvGrpSpPr>
            <p:nvPr userDrawn="1"/>
          </p:nvGrpSpPr>
          <p:grpSpPr bwMode="auto">
            <a:xfrm>
              <a:off x="0" y="-3"/>
              <a:ext cx="5616" cy="4320"/>
              <a:chOff x="0" y="0"/>
              <a:chExt cx="5616" cy="4320"/>
            </a:xfrm>
          </p:grpSpPr>
          <p:sp>
            <p:nvSpPr>
              <p:cNvPr id="2137" name="Line 4"/>
              <p:cNvSpPr>
                <a:spLocks noChangeShapeType="1"/>
              </p:cNvSpPr>
              <p:nvPr userDrawn="1"/>
            </p:nvSpPr>
            <p:spPr bwMode="auto">
              <a:xfrm>
                <a:off x="0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8" name="Line 5"/>
              <p:cNvSpPr>
                <a:spLocks noChangeShapeType="1"/>
              </p:cNvSpPr>
              <p:nvPr userDrawn="1"/>
            </p:nvSpPr>
            <p:spPr bwMode="auto">
              <a:xfrm>
                <a:off x="144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9" name="Line 6"/>
              <p:cNvSpPr>
                <a:spLocks noChangeShapeType="1"/>
              </p:cNvSpPr>
              <p:nvPr userDrawn="1"/>
            </p:nvSpPr>
            <p:spPr bwMode="auto">
              <a:xfrm>
                <a:off x="288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0" name="Line 7"/>
              <p:cNvSpPr>
                <a:spLocks noChangeShapeType="1"/>
              </p:cNvSpPr>
              <p:nvPr userDrawn="1"/>
            </p:nvSpPr>
            <p:spPr bwMode="auto">
              <a:xfrm>
                <a:off x="432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1" name="Line 8"/>
              <p:cNvSpPr>
                <a:spLocks noChangeShapeType="1"/>
              </p:cNvSpPr>
              <p:nvPr userDrawn="1"/>
            </p:nvSpPr>
            <p:spPr bwMode="auto">
              <a:xfrm>
                <a:off x="576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2" name="Line 9"/>
              <p:cNvSpPr>
                <a:spLocks noChangeShapeType="1"/>
              </p:cNvSpPr>
              <p:nvPr userDrawn="1"/>
            </p:nvSpPr>
            <p:spPr bwMode="auto">
              <a:xfrm>
                <a:off x="720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3" name="Line 10"/>
              <p:cNvSpPr>
                <a:spLocks noChangeShapeType="1"/>
              </p:cNvSpPr>
              <p:nvPr userDrawn="1"/>
            </p:nvSpPr>
            <p:spPr bwMode="auto">
              <a:xfrm>
                <a:off x="864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4" name="Line 11"/>
              <p:cNvSpPr>
                <a:spLocks noChangeShapeType="1"/>
              </p:cNvSpPr>
              <p:nvPr userDrawn="1"/>
            </p:nvSpPr>
            <p:spPr bwMode="auto">
              <a:xfrm>
                <a:off x="1008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5" name="Line 12"/>
              <p:cNvSpPr>
                <a:spLocks noChangeShapeType="1"/>
              </p:cNvSpPr>
              <p:nvPr userDrawn="1"/>
            </p:nvSpPr>
            <p:spPr bwMode="auto">
              <a:xfrm>
                <a:off x="1152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6" name="Line 13"/>
              <p:cNvSpPr>
                <a:spLocks noChangeShapeType="1"/>
              </p:cNvSpPr>
              <p:nvPr userDrawn="1"/>
            </p:nvSpPr>
            <p:spPr bwMode="auto">
              <a:xfrm>
                <a:off x="1296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7" name="Line 14"/>
              <p:cNvSpPr>
                <a:spLocks noChangeShapeType="1"/>
              </p:cNvSpPr>
              <p:nvPr userDrawn="1"/>
            </p:nvSpPr>
            <p:spPr bwMode="auto">
              <a:xfrm>
                <a:off x="1440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8" name="Line 15"/>
              <p:cNvSpPr>
                <a:spLocks noChangeShapeType="1"/>
              </p:cNvSpPr>
              <p:nvPr userDrawn="1"/>
            </p:nvSpPr>
            <p:spPr bwMode="auto">
              <a:xfrm>
                <a:off x="1584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9" name="Line 16"/>
              <p:cNvSpPr>
                <a:spLocks noChangeShapeType="1"/>
              </p:cNvSpPr>
              <p:nvPr userDrawn="1"/>
            </p:nvSpPr>
            <p:spPr bwMode="auto">
              <a:xfrm>
                <a:off x="1728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0" name="Line 17"/>
              <p:cNvSpPr>
                <a:spLocks noChangeShapeType="1"/>
              </p:cNvSpPr>
              <p:nvPr userDrawn="1"/>
            </p:nvSpPr>
            <p:spPr bwMode="auto">
              <a:xfrm>
                <a:off x="1872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" name="Line 18"/>
              <p:cNvSpPr>
                <a:spLocks noChangeShapeType="1"/>
              </p:cNvSpPr>
              <p:nvPr userDrawn="1"/>
            </p:nvSpPr>
            <p:spPr bwMode="auto">
              <a:xfrm>
                <a:off x="2016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" name="Line 19"/>
              <p:cNvSpPr>
                <a:spLocks noChangeShapeType="1"/>
              </p:cNvSpPr>
              <p:nvPr userDrawn="1"/>
            </p:nvSpPr>
            <p:spPr bwMode="auto">
              <a:xfrm>
                <a:off x="2160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" name="Line 20"/>
              <p:cNvSpPr>
                <a:spLocks noChangeShapeType="1"/>
              </p:cNvSpPr>
              <p:nvPr userDrawn="1"/>
            </p:nvSpPr>
            <p:spPr bwMode="auto">
              <a:xfrm>
                <a:off x="2304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" name="Line 21"/>
              <p:cNvSpPr>
                <a:spLocks noChangeShapeType="1"/>
              </p:cNvSpPr>
              <p:nvPr userDrawn="1"/>
            </p:nvSpPr>
            <p:spPr bwMode="auto">
              <a:xfrm>
                <a:off x="2448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" name="Line 22"/>
              <p:cNvSpPr>
                <a:spLocks noChangeShapeType="1"/>
              </p:cNvSpPr>
              <p:nvPr userDrawn="1"/>
            </p:nvSpPr>
            <p:spPr bwMode="auto">
              <a:xfrm>
                <a:off x="2592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" name="Line 23"/>
              <p:cNvSpPr>
                <a:spLocks noChangeShapeType="1"/>
              </p:cNvSpPr>
              <p:nvPr userDrawn="1"/>
            </p:nvSpPr>
            <p:spPr bwMode="auto">
              <a:xfrm>
                <a:off x="2736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" name="Line 24"/>
              <p:cNvSpPr>
                <a:spLocks noChangeShapeType="1"/>
              </p:cNvSpPr>
              <p:nvPr userDrawn="1"/>
            </p:nvSpPr>
            <p:spPr bwMode="auto">
              <a:xfrm>
                <a:off x="2880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" name="Line 25"/>
              <p:cNvSpPr>
                <a:spLocks noChangeShapeType="1"/>
              </p:cNvSpPr>
              <p:nvPr userDrawn="1"/>
            </p:nvSpPr>
            <p:spPr bwMode="auto">
              <a:xfrm>
                <a:off x="3024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" name="Line 26"/>
              <p:cNvSpPr>
                <a:spLocks noChangeShapeType="1"/>
              </p:cNvSpPr>
              <p:nvPr userDrawn="1"/>
            </p:nvSpPr>
            <p:spPr bwMode="auto">
              <a:xfrm>
                <a:off x="3168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" name="Line 27"/>
              <p:cNvSpPr>
                <a:spLocks noChangeShapeType="1"/>
              </p:cNvSpPr>
              <p:nvPr userDrawn="1"/>
            </p:nvSpPr>
            <p:spPr bwMode="auto">
              <a:xfrm>
                <a:off x="3312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" name="Line 28"/>
              <p:cNvSpPr>
                <a:spLocks noChangeShapeType="1"/>
              </p:cNvSpPr>
              <p:nvPr userDrawn="1"/>
            </p:nvSpPr>
            <p:spPr bwMode="auto">
              <a:xfrm>
                <a:off x="3456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" name="Line 29"/>
              <p:cNvSpPr>
                <a:spLocks noChangeShapeType="1"/>
              </p:cNvSpPr>
              <p:nvPr userDrawn="1"/>
            </p:nvSpPr>
            <p:spPr bwMode="auto">
              <a:xfrm>
                <a:off x="3600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" name="Line 30"/>
              <p:cNvSpPr>
                <a:spLocks noChangeShapeType="1"/>
              </p:cNvSpPr>
              <p:nvPr userDrawn="1"/>
            </p:nvSpPr>
            <p:spPr bwMode="auto">
              <a:xfrm>
                <a:off x="3744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" name="Line 31"/>
              <p:cNvSpPr>
                <a:spLocks noChangeShapeType="1"/>
              </p:cNvSpPr>
              <p:nvPr userDrawn="1"/>
            </p:nvSpPr>
            <p:spPr bwMode="auto">
              <a:xfrm>
                <a:off x="3888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" name="Line 32"/>
              <p:cNvSpPr>
                <a:spLocks noChangeShapeType="1"/>
              </p:cNvSpPr>
              <p:nvPr userDrawn="1"/>
            </p:nvSpPr>
            <p:spPr bwMode="auto">
              <a:xfrm>
                <a:off x="4032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6" name="Line 33"/>
              <p:cNvSpPr>
                <a:spLocks noChangeShapeType="1"/>
              </p:cNvSpPr>
              <p:nvPr userDrawn="1"/>
            </p:nvSpPr>
            <p:spPr bwMode="auto">
              <a:xfrm>
                <a:off x="4176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7" name="Line 34"/>
              <p:cNvSpPr>
                <a:spLocks noChangeShapeType="1"/>
              </p:cNvSpPr>
              <p:nvPr userDrawn="1"/>
            </p:nvSpPr>
            <p:spPr bwMode="auto">
              <a:xfrm>
                <a:off x="4320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8" name="Line 35"/>
              <p:cNvSpPr>
                <a:spLocks noChangeShapeType="1"/>
              </p:cNvSpPr>
              <p:nvPr userDrawn="1"/>
            </p:nvSpPr>
            <p:spPr bwMode="auto">
              <a:xfrm>
                <a:off x="4464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9" name="Line 36"/>
              <p:cNvSpPr>
                <a:spLocks noChangeShapeType="1"/>
              </p:cNvSpPr>
              <p:nvPr userDrawn="1"/>
            </p:nvSpPr>
            <p:spPr bwMode="auto">
              <a:xfrm>
                <a:off x="4608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0" name="Line 37"/>
              <p:cNvSpPr>
                <a:spLocks noChangeShapeType="1"/>
              </p:cNvSpPr>
              <p:nvPr userDrawn="1"/>
            </p:nvSpPr>
            <p:spPr bwMode="auto">
              <a:xfrm>
                <a:off x="4752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" name="Line 38"/>
              <p:cNvSpPr>
                <a:spLocks noChangeShapeType="1"/>
              </p:cNvSpPr>
              <p:nvPr userDrawn="1"/>
            </p:nvSpPr>
            <p:spPr bwMode="auto">
              <a:xfrm>
                <a:off x="4896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" name="Line 39"/>
              <p:cNvSpPr>
                <a:spLocks noChangeShapeType="1"/>
              </p:cNvSpPr>
              <p:nvPr userDrawn="1"/>
            </p:nvSpPr>
            <p:spPr bwMode="auto">
              <a:xfrm>
                <a:off x="5040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" name="Line 40"/>
              <p:cNvSpPr>
                <a:spLocks noChangeShapeType="1"/>
              </p:cNvSpPr>
              <p:nvPr userDrawn="1"/>
            </p:nvSpPr>
            <p:spPr bwMode="auto">
              <a:xfrm>
                <a:off x="5184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" name="Line 41"/>
              <p:cNvSpPr>
                <a:spLocks noChangeShapeType="1"/>
              </p:cNvSpPr>
              <p:nvPr userDrawn="1"/>
            </p:nvSpPr>
            <p:spPr bwMode="auto">
              <a:xfrm>
                <a:off x="5328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5" name="Line 42"/>
              <p:cNvSpPr>
                <a:spLocks noChangeShapeType="1"/>
              </p:cNvSpPr>
              <p:nvPr userDrawn="1"/>
            </p:nvSpPr>
            <p:spPr bwMode="auto">
              <a:xfrm>
                <a:off x="5472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" name="Line 43"/>
              <p:cNvSpPr>
                <a:spLocks noChangeShapeType="1"/>
              </p:cNvSpPr>
              <p:nvPr userDrawn="1"/>
            </p:nvSpPr>
            <p:spPr bwMode="auto">
              <a:xfrm>
                <a:off x="5616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4" name="Group 44"/>
            <p:cNvGrpSpPr>
              <a:grpSpLocks/>
            </p:cNvGrpSpPr>
            <p:nvPr userDrawn="1"/>
          </p:nvGrpSpPr>
          <p:grpSpPr bwMode="auto">
            <a:xfrm>
              <a:off x="0" y="144"/>
              <a:ext cx="5760" cy="2160"/>
              <a:chOff x="0" y="144"/>
              <a:chExt cx="5760" cy="2160"/>
            </a:xfrm>
          </p:grpSpPr>
          <p:grpSp>
            <p:nvGrpSpPr>
              <p:cNvPr id="2107" name="Group 45"/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5760" cy="1008"/>
                <a:chOff x="0" y="144"/>
                <a:chExt cx="5760" cy="1008"/>
              </a:xfrm>
            </p:grpSpPr>
            <p:grpSp>
              <p:nvGrpSpPr>
                <p:cNvPr id="2123" name="Group 46"/>
                <p:cNvGrpSpPr>
                  <a:grpSpLocks/>
                </p:cNvGrpSpPr>
                <p:nvPr userDrawn="1"/>
              </p:nvGrpSpPr>
              <p:grpSpPr bwMode="auto">
                <a:xfrm>
                  <a:off x="0" y="144"/>
                  <a:ext cx="5760" cy="432"/>
                  <a:chOff x="0" y="144"/>
                  <a:chExt cx="5760" cy="432"/>
                </a:xfrm>
              </p:grpSpPr>
              <p:grpSp>
                <p:nvGrpSpPr>
                  <p:cNvPr id="2131" name="Group 47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144"/>
                    <a:ext cx="5760" cy="144"/>
                    <a:chOff x="0" y="144"/>
                    <a:chExt cx="5760" cy="144"/>
                  </a:xfrm>
                </p:grpSpPr>
                <p:sp>
                  <p:nvSpPr>
                    <p:cNvPr id="2135" name="Line 48"/>
                    <p:cNvSpPr>
                      <a:spLocks noChangeShapeType="1"/>
                    </p:cNvSpPr>
                    <p:nvPr userDrawn="1"/>
                  </p:nvSpPr>
                  <p:spPr bwMode="auto">
                    <a:xfrm>
                      <a:off x="0" y="144"/>
                      <a:ext cx="57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CCEC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36" name="Line 49"/>
                    <p:cNvSpPr>
                      <a:spLocks noChangeShapeType="1"/>
                    </p:cNvSpPr>
                    <p:nvPr userDrawn="1"/>
                  </p:nvSpPr>
                  <p:spPr bwMode="auto">
                    <a:xfrm>
                      <a:off x="0" y="288"/>
                      <a:ext cx="57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CCEC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32" name="Group 5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432"/>
                    <a:ext cx="5760" cy="144"/>
                    <a:chOff x="0" y="144"/>
                    <a:chExt cx="5760" cy="144"/>
                  </a:xfrm>
                </p:grpSpPr>
                <p:sp>
                  <p:nvSpPr>
                    <p:cNvPr id="2133" name="Line 51"/>
                    <p:cNvSpPr>
                      <a:spLocks noChangeShapeType="1"/>
                    </p:cNvSpPr>
                    <p:nvPr userDrawn="1"/>
                  </p:nvSpPr>
                  <p:spPr bwMode="auto">
                    <a:xfrm>
                      <a:off x="0" y="144"/>
                      <a:ext cx="57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CCEC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34" name="Line 52"/>
                    <p:cNvSpPr>
                      <a:spLocks noChangeShapeType="1"/>
                    </p:cNvSpPr>
                    <p:nvPr userDrawn="1"/>
                  </p:nvSpPr>
                  <p:spPr bwMode="auto">
                    <a:xfrm>
                      <a:off x="0" y="288"/>
                      <a:ext cx="57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CCEC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124" name="Group 53"/>
                <p:cNvGrpSpPr>
                  <a:grpSpLocks/>
                </p:cNvGrpSpPr>
                <p:nvPr userDrawn="1"/>
              </p:nvGrpSpPr>
              <p:grpSpPr bwMode="auto">
                <a:xfrm>
                  <a:off x="0" y="720"/>
                  <a:ext cx="5760" cy="432"/>
                  <a:chOff x="0" y="144"/>
                  <a:chExt cx="5760" cy="432"/>
                </a:xfrm>
              </p:grpSpPr>
              <p:grpSp>
                <p:nvGrpSpPr>
                  <p:cNvPr id="2125" name="Group 54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144"/>
                    <a:ext cx="5760" cy="144"/>
                    <a:chOff x="0" y="144"/>
                    <a:chExt cx="5760" cy="144"/>
                  </a:xfrm>
                </p:grpSpPr>
                <p:sp>
                  <p:nvSpPr>
                    <p:cNvPr id="2129" name="Line 55"/>
                    <p:cNvSpPr>
                      <a:spLocks noChangeShapeType="1"/>
                    </p:cNvSpPr>
                    <p:nvPr userDrawn="1"/>
                  </p:nvSpPr>
                  <p:spPr bwMode="auto">
                    <a:xfrm>
                      <a:off x="0" y="144"/>
                      <a:ext cx="57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CCEC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30" name="Line 56"/>
                    <p:cNvSpPr>
                      <a:spLocks noChangeShapeType="1"/>
                    </p:cNvSpPr>
                    <p:nvPr userDrawn="1"/>
                  </p:nvSpPr>
                  <p:spPr bwMode="auto">
                    <a:xfrm>
                      <a:off x="0" y="288"/>
                      <a:ext cx="57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CCEC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26" name="Group 57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432"/>
                    <a:ext cx="5760" cy="144"/>
                    <a:chOff x="0" y="144"/>
                    <a:chExt cx="5760" cy="144"/>
                  </a:xfrm>
                </p:grpSpPr>
                <p:sp>
                  <p:nvSpPr>
                    <p:cNvPr id="2127" name="Line 58"/>
                    <p:cNvSpPr>
                      <a:spLocks noChangeShapeType="1"/>
                    </p:cNvSpPr>
                    <p:nvPr userDrawn="1"/>
                  </p:nvSpPr>
                  <p:spPr bwMode="auto">
                    <a:xfrm>
                      <a:off x="0" y="144"/>
                      <a:ext cx="57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CCEC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28" name="Line 59"/>
                    <p:cNvSpPr>
                      <a:spLocks noChangeShapeType="1"/>
                    </p:cNvSpPr>
                    <p:nvPr userDrawn="1"/>
                  </p:nvSpPr>
                  <p:spPr bwMode="auto">
                    <a:xfrm>
                      <a:off x="0" y="288"/>
                      <a:ext cx="57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CCEC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108" name="Group 60"/>
              <p:cNvGrpSpPr>
                <a:grpSpLocks/>
              </p:cNvGrpSpPr>
              <p:nvPr userDrawn="1"/>
            </p:nvGrpSpPr>
            <p:grpSpPr bwMode="auto">
              <a:xfrm>
                <a:off x="0" y="1296"/>
                <a:ext cx="5760" cy="1008"/>
                <a:chOff x="0" y="144"/>
                <a:chExt cx="5760" cy="1008"/>
              </a:xfrm>
            </p:grpSpPr>
            <p:grpSp>
              <p:nvGrpSpPr>
                <p:cNvPr id="2109" name="Group 61"/>
                <p:cNvGrpSpPr>
                  <a:grpSpLocks/>
                </p:cNvGrpSpPr>
                <p:nvPr userDrawn="1"/>
              </p:nvGrpSpPr>
              <p:grpSpPr bwMode="auto">
                <a:xfrm>
                  <a:off x="0" y="144"/>
                  <a:ext cx="5760" cy="432"/>
                  <a:chOff x="0" y="144"/>
                  <a:chExt cx="5760" cy="432"/>
                </a:xfrm>
              </p:grpSpPr>
              <p:grpSp>
                <p:nvGrpSpPr>
                  <p:cNvPr id="2117" name="Group 62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144"/>
                    <a:ext cx="5760" cy="144"/>
                    <a:chOff x="0" y="144"/>
                    <a:chExt cx="5760" cy="144"/>
                  </a:xfrm>
                </p:grpSpPr>
                <p:sp>
                  <p:nvSpPr>
                    <p:cNvPr id="2121" name="Line 63"/>
                    <p:cNvSpPr>
                      <a:spLocks noChangeShapeType="1"/>
                    </p:cNvSpPr>
                    <p:nvPr userDrawn="1"/>
                  </p:nvSpPr>
                  <p:spPr bwMode="auto">
                    <a:xfrm>
                      <a:off x="0" y="144"/>
                      <a:ext cx="57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CCEC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22" name="Line 64"/>
                    <p:cNvSpPr>
                      <a:spLocks noChangeShapeType="1"/>
                    </p:cNvSpPr>
                    <p:nvPr userDrawn="1"/>
                  </p:nvSpPr>
                  <p:spPr bwMode="auto">
                    <a:xfrm>
                      <a:off x="0" y="288"/>
                      <a:ext cx="57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CCEC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18" name="Group 65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432"/>
                    <a:ext cx="5760" cy="144"/>
                    <a:chOff x="0" y="144"/>
                    <a:chExt cx="5760" cy="144"/>
                  </a:xfrm>
                </p:grpSpPr>
                <p:sp>
                  <p:nvSpPr>
                    <p:cNvPr id="2119" name="Line 66"/>
                    <p:cNvSpPr>
                      <a:spLocks noChangeShapeType="1"/>
                    </p:cNvSpPr>
                    <p:nvPr userDrawn="1"/>
                  </p:nvSpPr>
                  <p:spPr bwMode="auto">
                    <a:xfrm>
                      <a:off x="0" y="144"/>
                      <a:ext cx="57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CCEC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20" name="Line 67"/>
                    <p:cNvSpPr>
                      <a:spLocks noChangeShapeType="1"/>
                    </p:cNvSpPr>
                    <p:nvPr userDrawn="1"/>
                  </p:nvSpPr>
                  <p:spPr bwMode="auto">
                    <a:xfrm>
                      <a:off x="0" y="288"/>
                      <a:ext cx="57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CCEC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110" name="Group 68"/>
                <p:cNvGrpSpPr>
                  <a:grpSpLocks/>
                </p:cNvGrpSpPr>
                <p:nvPr userDrawn="1"/>
              </p:nvGrpSpPr>
              <p:grpSpPr bwMode="auto">
                <a:xfrm>
                  <a:off x="0" y="720"/>
                  <a:ext cx="5760" cy="432"/>
                  <a:chOff x="0" y="144"/>
                  <a:chExt cx="5760" cy="432"/>
                </a:xfrm>
              </p:grpSpPr>
              <p:grpSp>
                <p:nvGrpSpPr>
                  <p:cNvPr id="2111" name="Group 69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144"/>
                    <a:ext cx="5760" cy="144"/>
                    <a:chOff x="0" y="144"/>
                    <a:chExt cx="5760" cy="144"/>
                  </a:xfrm>
                </p:grpSpPr>
                <p:sp>
                  <p:nvSpPr>
                    <p:cNvPr id="2115" name="Line 70"/>
                    <p:cNvSpPr>
                      <a:spLocks noChangeShapeType="1"/>
                    </p:cNvSpPr>
                    <p:nvPr userDrawn="1"/>
                  </p:nvSpPr>
                  <p:spPr bwMode="auto">
                    <a:xfrm>
                      <a:off x="0" y="144"/>
                      <a:ext cx="57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CCEC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6" name="Line 71"/>
                    <p:cNvSpPr>
                      <a:spLocks noChangeShapeType="1"/>
                    </p:cNvSpPr>
                    <p:nvPr userDrawn="1"/>
                  </p:nvSpPr>
                  <p:spPr bwMode="auto">
                    <a:xfrm>
                      <a:off x="0" y="288"/>
                      <a:ext cx="57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CCEC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12" name="Group 72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432"/>
                    <a:ext cx="5760" cy="144"/>
                    <a:chOff x="0" y="144"/>
                    <a:chExt cx="5760" cy="144"/>
                  </a:xfrm>
                </p:grpSpPr>
                <p:sp>
                  <p:nvSpPr>
                    <p:cNvPr id="2113" name="Line 73"/>
                    <p:cNvSpPr>
                      <a:spLocks noChangeShapeType="1"/>
                    </p:cNvSpPr>
                    <p:nvPr userDrawn="1"/>
                  </p:nvSpPr>
                  <p:spPr bwMode="auto">
                    <a:xfrm>
                      <a:off x="0" y="144"/>
                      <a:ext cx="57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CCEC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4" name="Line 74"/>
                    <p:cNvSpPr>
                      <a:spLocks noChangeShapeType="1"/>
                    </p:cNvSpPr>
                    <p:nvPr userDrawn="1"/>
                  </p:nvSpPr>
                  <p:spPr bwMode="auto">
                    <a:xfrm>
                      <a:off x="0" y="288"/>
                      <a:ext cx="57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CCEC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2085" name="Group 75"/>
            <p:cNvGrpSpPr>
              <a:grpSpLocks/>
            </p:cNvGrpSpPr>
            <p:nvPr userDrawn="1"/>
          </p:nvGrpSpPr>
          <p:grpSpPr bwMode="auto">
            <a:xfrm>
              <a:off x="0" y="2448"/>
              <a:ext cx="5760" cy="432"/>
              <a:chOff x="0" y="144"/>
              <a:chExt cx="5760" cy="432"/>
            </a:xfrm>
          </p:grpSpPr>
          <p:grpSp>
            <p:nvGrpSpPr>
              <p:cNvPr id="2101" name="Group 76"/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5760" cy="144"/>
                <a:chOff x="0" y="144"/>
                <a:chExt cx="5760" cy="144"/>
              </a:xfrm>
            </p:grpSpPr>
            <p:sp>
              <p:nvSpPr>
                <p:cNvPr id="2105" name="Line 77"/>
                <p:cNvSpPr>
                  <a:spLocks noChangeShapeType="1"/>
                </p:cNvSpPr>
                <p:nvPr userDrawn="1"/>
              </p:nvSpPr>
              <p:spPr bwMode="auto">
                <a:xfrm>
                  <a:off x="0" y="144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CE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6" name="Line 78"/>
                <p:cNvSpPr>
                  <a:spLocks noChangeShapeType="1"/>
                </p:cNvSpPr>
                <p:nvPr userDrawn="1"/>
              </p:nvSpPr>
              <p:spPr bwMode="auto">
                <a:xfrm>
                  <a:off x="0" y="28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CE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02" name="Group 79"/>
              <p:cNvGrpSpPr>
                <a:grpSpLocks/>
              </p:cNvGrpSpPr>
              <p:nvPr userDrawn="1"/>
            </p:nvGrpSpPr>
            <p:grpSpPr bwMode="auto">
              <a:xfrm>
                <a:off x="0" y="432"/>
                <a:ext cx="5760" cy="144"/>
                <a:chOff x="0" y="144"/>
                <a:chExt cx="5760" cy="144"/>
              </a:xfrm>
            </p:grpSpPr>
            <p:sp>
              <p:nvSpPr>
                <p:cNvPr id="2103" name="Line 80"/>
                <p:cNvSpPr>
                  <a:spLocks noChangeShapeType="1"/>
                </p:cNvSpPr>
                <p:nvPr userDrawn="1"/>
              </p:nvSpPr>
              <p:spPr bwMode="auto">
                <a:xfrm>
                  <a:off x="0" y="144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CE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4" name="Line 81"/>
                <p:cNvSpPr>
                  <a:spLocks noChangeShapeType="1"/>
                </p:cNvSpPr>
                <p:nvPr userDrawn="1"/>
              </p:nvSpPr>
              <p:spPr bwMode="auto">
                <a:xfrm>
                  <a:off x="0" y="28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CE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86" name="Group 82"/>
            <p:cNvGrpSpPr>
              <a:grpSpLocks/>
            </p:cNvGrpSpPr>
            <p:nvPr userDrawn="1"/>
          </p:nvGrpSpPr>
          <p:grpSpPr bwMode="auto">
            <a:xfrm>
              <a:off x="0" y="3024"/>
              <a:ext cx="5760" cy="432"/>
              <a:chOff x="0" y="144"/>
              <a:chExt cx="5760" cy="432"/>
            </a:xfrm>
          </p:grpSpPr>
          <p:grpSp>
            <p:nvGrpSpPr>
              <p:cNvPr id="2095" name="Group 83"/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5760" cy="144"/>
                <a:chOff x="0" y="144"/>
                <a:chExt cx="5760" cy="144"/>
              </a:xfrm>
            </p:grpSpPr>
            <p:sp>
              <p:nvSpPr>
                <p:cNvPr id="2099" name="Line 84"/>
                <p:cNvSpPr>
                  <a:spLocks noChangeShapeType="1"/>
                </p:cNvSpPr>
                <p:nvPr userDrawn="1"/>
              </p:nvSpPr>
              <p:spPr bwMode="auto">
                <a:xfrm>
                  <a:off x="0" y="144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CE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" name="Line 85"/>
                <p:cNvSpPr>
                  <a:spLocks noChangeShapeType="1"/>
                </p:cNvSpPr>
                <p:nvPr userDrawn="1"/>
              </p:nvSpPr>
              <p:spPr bwMode="auto">
                <a:xfrm>
                  <a:off x="0" y="28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CE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96" name="Group 86"/>
              <p:cNvGrpSpPr>
                <a:grpSpLocks/>
              </p:cNvGrpSpPr>
              <p:nvPr userDrawn="1"/>
            </p:nvGrpSpPr>
            <p:grpSpPr bwMode="auto">
              <a:xfrm>
                <a:off x="0" y="432"/>
                <a:ext cx="5760" cy="144"/>
                <a:chOff x="0" y="144"/>
                <a:chExt cx="5760" cy="144"/>
              </a:xfrm>
            </p:grpSpPr>
            <p:sp>
              <p:nvSpPr>
                <p:cNvPr id="2097" name="Line 87"/>
                <p:cNvSpPr>
                  <a:spLocks noChangeShapeType="1"/>
                </p:cNvSpPr>
                <p:nvPr userDrawn="1"/>
              </p:nvSpPr>
              <p:spPr bwMode="auto">
                <a:xfrm>
                  <a:off x="0" y="144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CE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8" name="Line 88"/>
                <p:cNvSpPr>
                  <a:spLocks noChangeShapeType="1"/>
                </p:cNvSpPr>
                <p:nvPr userDrawn="1"/>
              </p:nvSpPr>
              <p:spPr bwMode="auto">
                <a:xfrm>
                  <a:off x="0" y="28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CE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87" name="Group 89"/>
            <p:cNvGrpSpPr>
              <a:grpSpLocks/>
            </p:cNvGrpSpPr>
            <p:nvPr userDrawn="1"/>
          </p:nvGrpSpPr>
          <p:grpSpPr bwMode="auto">
            <a:xfrm>
              <a:off x="0" y="3600"/>
              <a:ext cx="5760" cy="144"/>
              <a:chOff x="0" y="144"/>
              <a:chExt cx="5760" cy="144"/>
            </a:xfrm>
          </p:grpSpPr>
          <p:sp>
            <p:nvSpPr>
              <p:cNvPr id="2093" name="Line 90"/>
              <p:cNvSpPr>
                <a:spLocks noChangeShapeType="1"/>
              </p:cNvSpPr>
              <p:nvPr userDrawn="1"/>
            </p:nvSpPr>
            <p:spPr bwMode="auto">
              <a:xfrm>
                <a:off x="0" y="144"/>
                <a:ext cx="5760" cy="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" name="Line 91"/>
              <p:cNvSpPr>
                <a:spLocks noChangeShapeType="1"/>
              </p:cNvSpPr>
              <p:nvPr userDrawn="1"/>
            </p:nvSpPr>
            <p:spPr bwMode="auto">
              <a:xfrm>
                <a:off x="0" y="288"/>
                <a:ext cx="5760" cy="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8" name="Group 92"/>
            <p:cNvGrpSpPr>
              <a:grpSpLocks/>
            </p:cNvGrpSpPr>
            <p:nvPr userDrawn="1"/>
          </p:nvGrpSpPr>
          <p:grpSpPr bwMode="auto">
            <a:xfrm>
              <a:off x="0" y="3888"/>
              <a:ext cx="5760" cy="144"/>
              <a:chOff x="0" y="144"/>
              <a:chExt cx="5760" cy="144"/>
            </a:xfrm>
          </p:grpSpPr>
          <p:sp>
            <p:nvSpPr>
              <p:cNvPr id="2091" name="Line 93"/>
              <p:cNvSpPr>
                <a:spLocks noChangeShapeType="1"/>
              </p:cNvSpPr>
              <p:nvPr userDrawn="1"/>
            </p:nvSpPr>
            <p:spPr bwMode="auto">
              <a:xfrm>
                <a:off x="0" y="144"/>
                <a:ext cx="5760" cy="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" name="Line 94"/>
              <p:cNvSpPr>
                <a:spLocks noChangeShapeType="1"/>
              </p:cNvSpPr>
              <p:nvPr userDrawn="1"/>
            </p:nvSpPr>
            <p:spPr bwMode="auto">
              <a:xfrm>
                <a:off x="0" y="288"/>
                <a:ext cx="5760" cy="0"/>
              </a:xfrm>
              <a:prstGeom prst="line">
                <a:avLst/>
              </a:prstGeom>
              <a:noFill/>
              <a:ln w="952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89" name="Line 95"/>
            <p:cNvSpPr>
              <a:spLocks noChangeShapeType="1"/>
            </p:cNvSpPr>
            <p:nvPr userDrawn="1"/>
          </p:nvSpPr>
          <p:spPr bwMode="auto">
            <a:xfrm>
              <a:off x="0" y="4176"/>
              <a:ext cx="5760" cy="0"/>
            </a:xfrm>
            <a:prstGeom prst="line">
              <a:avLst/>
            </a:prstGeom>
            <a:noFill/>
            <a:ln w="9525">
              <a:solidFill>
                <a:srgbClr val="CCE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Line 96"/>
            <p:cNvSpPr>
              <a:spLocks noChangeShapeType="1"/>
            </p:cNvSpPr>
            <p:nvPr userDrawn="1"/>
          </p:nvSpPr>
          <p:spPr bwMode="auto">
            <a:xfrm>
              <a:off x="0" y="4320"/>
              <a:ext cx="5760" cy="0"/>
            </a:xfrm>
            <a:prstGeom prst="line">
              <a:avLst/>
            </a:prstGeom>
            <a:noFill/>
            <a:ln w="9525">
              <a:solidFill>
                <a:srgbClr val="CCE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iRespond Graph</a:t>
            </a:r>
          </a:p>
        </p:txBody>
      </p:sp>
      <p:grpSp>
        <p:nvGrpSpPr>
          <p:cNvPr id="2052" name="CorrectBarGroup"/>
          <p:cNvGrpSpPr>
            <a:grpSpLocks/>
          </p:cNvGrpSpPr>
          <p:nvPr userDrawn="1"/>
        </p:nvGrpSpPr>
        <p:grpSpPr bwMode="auto"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4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gradFill flip="none" rotWithShape="1">
              <a:gsLst>
                <a:gs pos="0">
                  <a:srgbClr val="22FF22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gradFill flip="none" rotWithShape="1">
              <a:gsLst>
                <a:gs pos="0">
                  <a:srgbClr val="22FF22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53" name="PercentLabelGroup"/>
          <p:cNvGrpSpPr>
            <a:grpSpLocks/>
          </p:cNvGrpSpPr>
          <p:nvPr userDrawn="1"/>
        </p:nvGrpSpPr>
        <p:grpSpPr bwMode="auto"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6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9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2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5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2054" name="IncorrectBarGroup"/>
          <p:cNvGrpSpPr>
            <a:grpSpLocks/>
          </p:cNvGrpSpPr>
          <p:nvPr userDrawn="1"/>
        </p:nvGrpSpPr>
        <p:grpSpPr bwMode="auto"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0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gradFill flip="none" rotWithShape="1">
              <a:gsLst>
                <a:gs pos="0">
                  <a:srgbClr val="FF2222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gradFill flip="none" rotWithShape="1">
              <a:gsLst>
                <a:gs pos="0">
                  <a:srgbClr val="FF2222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gradFill flip="none" rotWithShape="1">
              <a:gsLst>
                <a:gs pos="0">
                  <a:srgbClr val="FF2222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55" name="XLabelGroup"/>
          <p:cNvGrpSpPr>
            <a:grpSpLocks/>
          </p:cNvGrpSpPr>
          <p:nvPr userDrawn="1"/>
        </p:nvGrpSpPr>
        <p:grpSpPr bwMode="auto"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5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8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1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4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7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2056" name="AxisLineGroup"/>
          <p:cNvGrpSpPr>
            <a:grpSpLocks/>
          </p:cNvGrpSpPr>
          <p:nvPr userDrawn="1"/>
        </p:nvGrpSpPr>
        <p:grpSpPr bwMode="auto"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18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7" name="YLabelGroup"/>
          <p:cNvGrpSpPr>
            <a:grpSpLocks/>
          </p:cNvGrpSpPr>
          <p:nvPr userDrawn="1"/>
        </p:nvGrpSpPr>
        <p:grpSpPr bwMode="auto"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1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3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5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7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6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6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6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6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E327B23-E73D-4636-880D-C435004438C8}" type="datetime1">
              <a:rPr lang="en-US"/>
              <a:pPr>
                <a:defRPr/>
              </a:pPr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51D8674-3CD2-4C47-836B-6E98E00559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rgbClr val="B5AE53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848058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E8B54D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express.howstuffworks.com/graphics/neatstuff/sub/archimedes.gif&amp;imgrefurl=http://express.howstuffworks.com/neatstuff-subs2.htm&amp;h=201&amp;w=160&amp;prev=/images?q=archimedes&amp;svnum=10&amp;hl=en&amp;lr=&amp;ie=UTF-8&amp;oe=UTF-8&amp;sa=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Microsoft_Office_Word_97_-_2003_Document2.doc"/><Relationship Id="rId4" Type="http://schemas.openxmlformats.org/officeDocument/2006/relationships/oleObject" Target="../embeddings/Microsoft_Office_Word_97_-_2003_Document1.doc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jpeg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600200" y="2971800"/>
            <a:ext cx="632460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CC0000"/>
                </a:solidFill>
                <a:cs typeface="Times New Roman" pitchFamily="18" charset="0"/>
              </a:rPr>
              <a:t>FLUID MECHANICS</a:t>
            </a:r>
            <a:endParaRPr lang="en-US" altLang="en-US" sz="2000" b="1">
              <a:solidFill>
                <a:srgbClr val="CC0000"/>
              </a:solidFill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en-US" sz="2000" b="1">
              <a:solidFill>
                <a:srgbClr val="CC0000"/>
              </a:solidFill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cs typeface="Times New Roman" pitchFamily="18" charset="0"/>
              </a:rPr>
              <a:t>Presented by:             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cs typeface="Times New Roman" pitchFamily="18" charset="0"/>
              </a:rPr>
              <a:t>Terri McMurray</a:t>
            </a:r>
          </a:p>
          <a:p>
            <a:pPr algn="ctr" eaLnBrk="0" hangingPunct="0"/>
            <a:r>
              <a:rPr lang="en-US" altLang="en-US" sz="2400" b="1">
                <a:solidFill>
                  <a:schemeClr val="bg1"/>
                </a:solidFill>
                <a:cs typeface="Times New Roman" pitchFamily="18" charset="0"/>
              </a:rPr>
              <a:t>Special thanks to Dolores Gende</a:t>
            </a:r>
          </a:p>
        </p:txBody>
      </p:sp>
      <p:sp>
        <p:nvSpPr>
          <p:cNvPr id="2" name="Cloud 1"/>
          <p:cNvSpPr/>
          <p:nvPr/>
        </p:nvSpPr>
        <p:spPr>
          <a:xfrm>
            <a:off x="2095500" y="3962400"/>
            <a:ext cx="5334000" cy="2590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Dr. </a:t>
            </a:r>
            <a:r>
              <a:rPr lang="en-US" dirty="0" err="1" smtClean="0"/>
              <a:t>Diggikar</a:t>
            </a:r>
            <a:r>
              <a:rPr lang="en-US" dirty="0" smtClean="0"/>
              <a:t> J. S. 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5410200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S. C. S. College, Omerga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228600"/>
            <a:ext cx="91440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600" b="1">
                <a:solidFill>
                  <a:srgbClr val="660066"/>
                </a:solidFill>
                <a:cs typeface="Arial" charset="0"/>
              </a:rPr>
              <a:t>The principle means that if the pressure on any part of a confined fluid is changed, then the pressure on every other part of the fluid must be changed by the same amount. This principle is basic to all hydraulic systems.</a:t>
            </a:r>
          </a:p>
          <a:p>
            <a:pPr eaLnBrk="0" hangingPunct="0"/>
            <a:r>
              <a:rPr lang="en-US" altLang="en-US" sz="2600" b="1" i="1">
                <a:cs typeface="Arial" charset="0"/>
              </a:rPr>
              <a:t>			P</a:t>
            </a:r>
            <a:r>
              <a:rPr lang="en-US" altLang="en-US" sz="2600" b="1" i="1" baseline="-30000">
                <a:cs typeface="Arial" charset="0"/>
              </a:rPr>
              <a:t>out</a:t>
            </a:r>
            <a:r>
              <a:rPr lang="en-US" altLang="en-US" sz="2600" b="1" i="1">
                <a:cs typeface="Arial" charset="0"/>
              </a:rPr>
              <a:t> = P</a:t>
            </a:r>
            <a:r>
              <a:rPr lang="en-US" altLang="en-US" sz="2600" b="1" i="1" baseline="-30000">
                <a:cs typeface="Arial" charset="0"/>
              </a:rPr>
              <a:t>in</a:t>
            </a:r>
            <a:endParaRPr lang="en-US" altLang="en-US" sz="2400">
              <a:cs typeface="Arial" charset="0"/>
            </a:endParaRPr>
          </a:p>
        </p:txBody>
      </p:sp>
      <p:pic>
        <p:nvPicPr>
          <p:cNvPr id="35846" name="Picture 6" descr="FG15_06"/>
          <p:cNvPicPr>
            <a:picLocks noChangeAspect="1" noChangeArrowheads="1"/>
          </p:cNvPicPr>
          <p:nvPr/>
        </p:nvPicPr>
        <p:blipFill>
          <a:blip r:embed="rId3"/>
          <a:srcRect t="7440" b="7440"/>
          <a:stretch>
            <a:fillRect/>
          </a:stretch>
        </p:blipFill>
        <p:spPr bwMode="auto">
          <a:xfrm>
            <a:off x="1676400" y="2819400"/>
            <a:ext cx="6019800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http://images.google.com/images?q=tbn:4md4Qs5jN1IC:express.howstuffworks.com/graphics/neatstuff/sub/archimedes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438400"/>
            <a:ext cx="15938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lang="en-US" altLang="en-US" sz="2600" b="1">
                <a:solidFill>
                  <a:srgbClr val="333333"/>
                </a:solidFill>
                <a:cs typeface="Arial" charset="0"/>
              </a:rPr>
              <a:t>BUOYANCY AND ARCHIMEDES' PRINCIPLE</a:t>
            </a:r>
            <a:endParaRPr lang="en-US" altLang="en-US" sz="1200">
              <a:cs typeface="Arial" charset="0"/>
            </a:endParaRPr>
          </a:p>
          <a:p>
            <a:pPr algn="just" eaLnBrk="0" hangingPunct="0">
              <a:tabLst>
                <a:tab pos="457200" algn="l"/>
              </a:tabLst>
            </a:pPr>
            <a:endParaRPr lang="en-US" altLang="en-US" sz="1200">
              <a:cs typeface="Arial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en-US" altLang="en-US" sz="2600" b="1" i="1">
                <a:cs typeface="Arial" charset="0"/>
              </a:rPr>
              <a:t>Archimedes’ Principle</a:t>
            </a:r>
            <a:r>
              <a:rPr lang="en-US" altLang="en-US" sz="2600" b="1">
                <a:solidFill>
                  <a:srgbClr val="CC0000"/>
                </a:solidFill>
                <a:cs typeface="Arial" charset="0"/>
              </a:rPr>
              <a:t> states that a body wholly or partly immersed in a fluid is </a:t>
            </a:r>
            <a:r>
              <a:rPr lang="en-US" altLang="en-US" sz="2600" b="1">
                <a:cs typeface="Arial" charset="0"/>
              </a:rPr>
              <a:t>buoyed up</a:t>
            </a:r>
            <a:r>
              <a:rPr lang="en-US" altLang="en-US" sz="2600" b="1">
                <a:solidFill>
                  <a:srgbClr val="CC0000"/>
                </a:solidFill>
                <a:cs typeface="Arial" charset="0"/>
              </a:rPr>
              <a:t> by a force equal to the weight of the fluid it displaces. </a:t>
            </a:r>
            <a:endParaRPr lang="en-US" altLang="en-US" sz="240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2667000" y="2286000"/>
            <a:ext cx="54864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600" b="1">
                <a:solidFill>
                  <a:srgbClr val="CC0000"/>
                </a:solidFill>
                <a:cs typeface="Arial" charset="0"/>
              </a:rPr>
              <a:t>An object lowered into a fluid </a:t>
            </a:r>
            <a:r>
              <a:rPr lang="en-US" altLang="en-US" sz="2600" b="1">
                <a:cs typeface="Arial" charset="0"/>
              </a:rPr>
              <a:t>“appears”</a:t>
            </a:r>
            <a:r>
              <a:rPr lang="en-US" altLang="en-US" sz="2600" b="1">
                <a:solidFill>
                  <a:srgbClr val="CC0000"/>
                </a:solidFill>
                <a:cs typeface="Arial" charset="0"/>
              </a:rPr>
              <a:t> to lose weight. The force that causes this apparent loss of weight is referred to as the </a:t>
            </a:r>
            <a:r>
              <a:rPr lang="en-US" altLang="en-US" sz="2600" b="1" i="1">
                <a:cs typeface="Arial" charset="0"/>
              </a:rPr>
              <a:t>buoyant force</a:t>
            </a:r>
            <a:r>
              <a:rPr lang="en-US" altLang="en-US" sz="2600" b="1" i="1">
                <a:solidFill>
                  <a:srgbClr val="CC0000"/>
                </a:solidFill>
                <a:cs typeface="Arial" charset="0"/>
              </a:rPr>
              <a:t>.</a:t>
            </a:r>
            <a:r>
              <a:rPr lang="en-US" altLang="en-US" sz="2600" b="1">
                <a:solidFill>
                  <a:srgbClr val="CC0000"/>
                </a:solidFill>
                <a:cs typeface="Arial" charset="0"/>
              </a:rPr>
              <a:t> The buoyant force is considered to be acting </a:t>
            </a:r>
            <a:r>
              <a:rPr lang="en-US" altLang="en-US" sz="2600" b="1" i="1">
                <a:cs typeface="Arial" charset="0"/>
              </a:rPr>
              <a:t>upward</a:t>
            </a:r>
            <a:r>
              <a:rPr lang="en-US" altLang="en-US" sz="2600" b="1">
                <a:cs typeface="Arial" charset="0"/>
              </a:rPr>
              <a:t> </a:t>
            </a:r>
            <a:r>
              <a:rPr lang="en-US" altLang="en-US" sz="2600" b="1">
                <a:solidFill>
                  <a:srgbClr val="CC0000"/>
                </a:solidFill>
                <a:cs typeface="Arial" charset="0"/>
              </a:rPr>
              <a:t>through the center of gravity of the displaced fluid. </a:t>
            </a:r>
            <a:endParaRPr lang="en-US" altLang="en-US" sz="240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3200400" y="5638800"/>
            <a:ext cx="3505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lang="en-US" altLang="en-US" sz="2600" b="1" i="1">
                <a:cs typeface="Arial" charset="0"/>
              </a:rPr>
              <a:t>F</a:t>
            </a:r>
            <a:r>
              <a:rPr lang="en-US" altLang="en-US" sz="2600" b="1" i="1" baseline="-30000">
                <a:cs typeface="Arial" charset="0"/>
              </a:rPr>
              <a:t>B</a:t>
            </a:r>
            <a:r>
              <a:rPr lang="en-US" altLang="en-US" sz="2600" b="1" i="1">
                <a:cs typeface="Arial" charset="0"/>
              </a:rPr>
              <a:t> = m</a:t>
            </a:r>
            <a:r>
              <a:rPr lang="en-US" altLang="en-US" sz="2600" b="1" i="1" baseline="-30000">
                <a:cs typeface="Arial" charset="0"/>
              </a:rPr>
              <a:t>F</a:t>
            </a:r>
            <a:r>
              <a:rPr lang="en-US" altLang="en-US" sz="2600" b="1" i="1">
                <a:cs typeface="Arial" charset="0"/>
              </a:rPr>
              <a:t> g =  ρ</a:t>
            </a:r>
            <a:r>
              <a:rPr lang="en-US" altLang="en-US" sz="2600" b="1" i="1" baseline="-30000">
                <a:cs typeface="Arial" charset="0"/>
              </a:rPr>
              <a:t>F</a:t>
            </a:r>
            <a:r>
              <a:rPr lang="en-US" altLang="en-US" sz="2600" b="1" i="1">
                <a:cs typeface="Arial" charset="0"/>
              </a:rPr>
              <a:t>  g V</a:t>
            </a:r>
            <a:r>
              <a:rPr lang="en-US" altLang="en-US" sz="2600" b="1" i="1" baseline="-30000">
                <a:cs typeface="Arial" charset="0"/>
              </a:rPr>
              <a:t>F</a:t>
            </a:r>
            <a:endParaRPr lang="en-US" altLang="en-US" sz="24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build="p" autoUpdateAnimBg="0"/>
      <p:bldP spid="38917" grpId="0" build="p" autoUpdateAnimBg="0"/>
      <p:bldP spid="38918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54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130175" algn="l"/>
              </a:tabLst>
            </a:pPr>
            <a:r>
              <a:rPr lang="en-US" altLang="en-US" sz="2600" b="1">
                <a:solidFill>
                  <a:schemeClr val="accent2"/>
                </a:solidFill>
                <a:cs typeface="Arial" charset="0"/>
              </a:rPr>
              <a:t>FLUIDS IN MOTION</a:t>
            </a:r>
          </a:p>
          <a:p>
            <a:pPr eaLnBrk="0" hangingPunct="0">
              <a:tabLst>
                <a:tab pos="130175" algn="l"/>
              </a:tabLst>
            </a:pPr>
            <a:endParaRPr lang="en-US" altLang="en-US" sz="1200">
              <a:solidFill>
                <a:schemeClr val="accent2"/>
              </a:solidFill>
              <a:cs typeface="Arial" charset="0"/>
            </a:endParaRPr>
          </a:p>
          <a:p>
            <a:pPr eaLnBrk="0" hangingPunct="0">
              <a:tabLst>
                <a:tab pos="130175" algn="l"/>
              </a:tabLst>
            </a:pPr>
            <a:r>
              <a:rPr lang="en-US" altLang="en-US" sz="2600" b="1">
                <a:solidFill>
                  <a:srgbClr val="660066"/>
                </a:solidFill>
                <a:cs typeface="Arial" charset="0"/>
              </a:rPr>
              <a:t>The equations that follow are applied when a moving fluid exhibits </a:t>
            </a:r>
            <a:r>
              <a:rPr lang="en-US" altLang="en-US" sz="2600" b="1" i="1">
                <a:solidFill>
                  <a:schemeClr val="accent2"/>
                </a:solidFill>
                <a:cs typeface="Arial" charset="0"/>
              </a:rPr>
              <a:t>streamline flow</a:t>
            </a:r>
            <a:r>
              <a:rPr lang="en-US" altLang="en-US" sz="2600" b="1" i="1">
                <a:solidFill>
                  <a:srgbClr val="660066"/>
                </a:solidFill>
                <a:cs typeface="Arial" charset="0"/>
              </a:rPr>
              <a:t>.</a:t>
            </a:r>
            <a:r>
              <a:rPr lang="en-US" altLang="en-US" sz="2600" b="1">
                <a:solidFill>
                  <a:srgbClr val="660066"/>
                </a:solidFill>
                <a:cs typeface="Arial" charset="0"/>
              </a:rPr>
              <a:t> Streamline flow assumes that as each particle in the fluid passes a certain point it follows the same path as the particles that preceded it. There is </a:t>
            </a:r>
            <a:r>
              <a:rPr lang="en-US" altLang="en-US" sz="2600" b="1">
                <a:solidFill>
                  <a:schemeClr val="accent2"/>
                </a:solidFill>
                <a:cs typeface="Arial" charset="0"/>
              </a:rPr>
              <a:t>no loss of energy</a:t>
            </a:r>
            <a:r>
              <a:rPr lang="en-US" altLang="en-US" sz="2600" b="1">
                <a:solidFill>
                  <a:srgbClr val="660066"/>
                </a:solidFill>
                <a:cs typeface="Arial" charset="0"/>
              </a:rPr>
              <a:t> due to internal friction (</a:t>
            </a:r>
            <a:r>
              <a:rPr lang="en-US" altLang="en-US" sz="2600" b="1" i="1">
                <a:solidFill>
                  <a:srgbClr val="660066"/>
                </a:solidFill>
                <a:cs typeface="Arial" charset="0"/>
              </a:rPr>
              <a:t>viscosity</a:t>
            </a:r>
            <a:r>
              <a:rPr lang="en-US" altLang="en-US" sz="2600" b="1">
                <a:solidFill>
                  <a:srgbClr val="660066"/>
                </a:solidFill>
                <a:cs typeface="Arial" charset="0"/>
              </a:rPr>
              <a:t>) in the fluid. </a:t>
            </a:r>
          </a:p>
          <a:p>
            <a:pPr eaLnBrk="0" hangingPunct="0">
              <a:tabLst>
                <a:tab pos="130175" algn="l"/>
              </a:tabLst>
            </a:pPr>
            <a:endParaRPr lang="en-US" altLang="en-US" sz="2600" b="1">
              <a:solidFill>
                <a:srgbClr val="660066"/>
              </a:solidFill>
              <a:cs typeface="Arial" charset="0"/>
            </a:endParaRPr>
          </a:p>
          <a:p>
            <a:pPr eaLnBrk="0" hangingPunct="0">
              <a:tabLst>
                <a:tab pos="130175" algn="l"/>
              </a:tabLst>
            </a:pPr>
            <a:r>
              <a:rPr lang="en-US" altLang="en-US" sz="2600" b="1">
                <a:solidFill>
                  <a:srgbClr val="660066"/>
                </a:solidFill>
                <a:cs typeface="Arial" charset="0"/>
              </a:rPr>
              <a:t>In reality, particles in a fluid exhibit </a:t>
            </a:r>
            <a:r>
              <a:rPr lang="en-US" altLang="en-US" sz="2600" b="1" i="1">
                <a:solidFill>
                  <a:schemeClr val="accent2"/>
                </a:solidFill>
                <a:cs typeface="Arial" charset="0"/>
              </a:rPr>
              <a:t>turbulent flow</a:t>
            </a:r>
            <a:r>
              <a:rPr lang="en-US" altLang="en-US" sz="2600" b="1">
                <a:solidFill>
                  <a:srgbClr val="660066"/>
                </a:solidFill>
                <a:cs typeface="Arial" charset="0"/>
              </a:rPr>
              <a:t>, which is the irregular movement of particles in a fluid and results in </a:t>
            </a:r>
            <a:r>
              <a:rPr lang="en-US" altLang="en-US" sz="2600" b="1">
                <a:solidFill>
                  <a:schemeClr val="accent2"/>
                </a:solidFill>
                <a:cs typeface="Arial" charset="0"/>
              </a:rPr>
              <a:t>loss of energy</a:t>
            </a:r>
            <a:r>
              <a:rPr lang="en-US" altLang="en-US" sz="2600" b="1">
                <a:solidFill>
                  <a:srgbClr val="660066"/>
                </a:solidFill>
                <a:cs typeface="Arial" charset="0"/>
              </a:rPr>
              <a:t> due to internal friction in the fluid. Turbulent flow tends to increase as the velocity of a fluid increases.</a:t>
            </a:r>
            <a:endParaRPr lang="en-US" altLang="en-US" sz="2400">
              <a:solidFill>
                <a:srgbClr val="660066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ChangeAspect="1"/>
          </p:cNvGraphicFramePr>
          <p:nvPr>
            <p:ph type="clipArt" sz="half" idx="4294967295"/>
          </p:nvPr>
        </p:nvGraphicFramePr>
        <p:xfrm>
          <a:off x="0" y="228600"/>
          <a:ext cx="7086600" cy="4738688"/>
        </p:xfrm>
        <a:graphic>
          <a:graphicData uri="http://schemas.openxmlformats.org/presentationml/2006/ole">
            <p:oleObj spid="_x0000_s48130" name="Document" r:id="rId4" imgW="4504944" imgH="3014472" progId="Word.Document.8">
              <p:embed/>
            </p:oleObj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838200" y="5181600"/>
          <a:ext cx="7772400" cy="1241425"/>
        </p:xfrm>
        <a:graphic>
          <a:graphicData uri="http://schemas.openxmlformats.org/presentationml/2006/ole">
            <p:oleObj spid="_x0000_s48131" name="Document" r:id="rId5" imgW="5486400" imgH="874776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600" b="1" i="1">
                <a:solidFill>
                  <a:schemeClr val="accent2"/>
                </a:solidFill>
                <a:cs typeface="Arial" charset="0"/>
              </a:rPr>
              <a:t>FLOW RATE</a:t>
            </a:r>
            <a:r>
              <a:rPr lang="en-US" altLang="en-US" sz="2600" b="1">
                <a:solidFill>
                  <a:schemeClr val="accent2"/>
                </a:solidFill>
                <a:cs typeface="Arial" charset="0"/>
              </a:rPr>
              <a:t> </a:t>
            </a:r>
          </a:p>
          <a:p>
            <a:pPr eaLnBrk="0" hangingPunct="0"/>
            <a:endParaRPr lang="en-US" altLang="en-US" sz="2600" b="1">
              <a:solidFill>
                <a:schemeClr val="accent2"/>
              </a:solidFill>
              <a:cs typeface="Arial" charset="0"/>
            </a:endParaRPr>
          </a:p>
          <a:p>
            <a:pPr eaLnBrk="0" hangingPunct="0"/>
            <a:r>
              <a:rPr lang="en-US" altLang="en-US" sz="2600" b="1">
                <a:solidFill>
                  <a:srgbClr val="993366"/>
                </a:solidFill>
                <a:cs typeface="Arial" charset="0"/>
              </a:rPr>
              <a:t>Consider a fluid flowing through a tapered pipe:</a:t>
            </a:r>
          </a:p>
        </p:txBody>
      </p:sp>
      <p:pic>
        <p:nvPicPr>
          <p:cNvPr id="49155" name="Picture 5" descr="FG15_13"/>
          <p:cNvPicPr>
            <a:picLocks noChangeAspect="1" noChangeArrowheads="1"/>
          </p:cNvPicPr>
          <p:nvPr/>
        </p:nvPicPr>
        <p:blipFill>
          <a:blip r:embed="rId3"/>
          <a:srcRect t="18480" b="16679"/>
          <a:stretch>
            <a:fillRect/>
          </a:stretch>
        </p:blipFill>
        <p:spPr bwMode="auto">
          <a:xfrm>
            <a:off x="228600" y="1981200"/>
            <a:ext cx="8610600" cy="418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eaLnBrk="0" hangingPunct="0"/>
            <a:r>
              <a:rPr lang="en-US" altLang="en-US" sz="2600" b="1" i="1">
                <a:solidFill>
                  <a:srgbClr val="993366"/>
                </a:solidFill>
                <a:cs typeface="Arial" charset="0"/>
              </a:rPr>
              <a:t>		</a:t>
            </a:r>
            <a:endParaRPr lang="en-US" altLang="en-US" sz="2400">
              <a:cs typeface="Arial" charset="0"/>
            </a:endParaRPr>
          </a:p>
        </p:txBody>
      </p:sp>
      <p:pic>
        <p:nvPicPr>
          <p:cNvPr id="50179" name="Picture 3" descr="http://www.pathaverfield.com/adm/photo/112_Water_Faucet_p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2438400"/>
            <a:ext cx="299243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600" b="1">
                <a:solidFill>
                  <a:srgbClr val="993366"/>
                </a:solidFill>
                <a:cs typeface="Arial" charset="0"/>
              </a:rPr>
              <a:t>The </a:t>
            </a:r>
            <a:r>
              <a:rPr lang="en-US" altLang="en-US" sz="2600" b="1" i="1">
                <a:solidFill>
                  <a:schemeClr val="accent2"/>
                </a:solidFill>
                <a:cs typeface="Arial" charset="0"/>
              </a:rPr>
              <a:t>flow rate</a:t>
            </a:r>
            <a:r>
              <a:rPr lang="en-US" altLang="en-US" sz="2600" b="1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altLang="en-US" sz="2600" b="1">
                <a:solidFill>
                  <a:srgbClr val="993366"/>
                </a:solidFill>
                <a:cs typeface="Arial" charset="0"/>
              </a:rPr>
              <a:t>is the mass of fluid that passes a point per unit time: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-685800" y="1981200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600" b="1" i="1">
                <a:cs typeface="Arial" charset="0"/>
              </a:rPr>
              <a:t>	</a:t>
            </a:r>
          </a:p>
        </p:txBody>
      </p:sp>
      <p:graphicFrame>
        <p:nvGraphicFramePr>
          <p:cNvPr id="50182" name="Object 2"/>
          <p:cNvGraphicFramePr>
            <a:graphicFrameLocks noChangeAspect="1"/>
          </p:cNvGraphicFramePr>
          <p:nvPr/>
        </p:nvGraphicFramePr>
        <p:xfrm>
          <a:off x="2057400" y="1143000"/>
          <a:ext cx="4800600" cy="1295400"/>
        </p:xfrm>
        <a:graphic>
          <a:graphicData uri="http://schemas.openxmlformats.org/presentationml/2006/ole">
            <p:oleObj spid="_x0000_s50182" name="Equation" r:id="rId5" imgW="1459866" imgH="393529" progId="Equation.DSMT4">
              <p:embed/>
            </p:oleObj>
          </a:graphicData>
        </a:graphic>
      </p:graphicFrame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200400"/>
            <a:ext cx="54864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600" b="1">
                <a:solidFill>
                  <a:srgbClr val="993366"/>
                </a:solidFill>
                <a:cs typeface="Arial" charset="0"/>
              </a:rPr>
              <a:t>Where </a:t>
            </a:r>
            <a:r>
              <a:rPr lang="en-US" altLang="en-US" sz="2600" b="1" i="1">
                <a:solidFill>
                  <a:schemeClr val="accent2"/>
                </a:solidFill>
                <a:cs typeface="Arial" charset="0"/>
              </a:rPr>
              <a:t>ρ</a:t>
            </a:r>
            <a:r>
              <a:rPr lang="en-US" altLang="en-US" sz="2600" b="1">
                <a:solidFill>
                  <a:srgbClr val="993366"/>
                </a:solidFill>
                <a:cs typeface="Arial" charset="0"/>
              </a:rPr>
              <a:t> is the density of the fluid, </a:t>
            </a:r>
            <a:r>
              <a:rPr lang="en-US" altLang="en-US" sz="2600" b="1" i="1">
                <a:solidFill>
                  <a:schemeClr val="accent2"/>
                </a:solidFill>
                <a:cs typeface="Arial" charset="0"/>
              </a:rPr>
              <a:t>A</a:t>
            </a:r>
            <a:r>
              <a:rPr lang="en-US" altLang="en-US" sz="2600" b="1">
                <a:solidFill>
                  <a:srgbClr val="993366"/>
                </a:solidFill>
                <a:cs typeface="Arial" charset="0"/>
              </a:rPr>
              <a:t> is the cross-sectional area of the tube and </a:t>
            </a:r>
            <a:r>
              <a:rPr lang="en-US" altLang="en-US" sz="2600" b="1" i="1">
                <a:solidFill>
                  <a:schemeClr val="accent2"/>
                </a:solidFill>
                <a:cs typeface="Arial" charset="0"/>
              </a:rPr>
              <a:t>v</a:t>
            </a:r>
            <a:r>
              <a:rPr lang="en-US" altLang="en-US" sz="2600" b="1">
                <a:solidFill>
                  <a:srgbClr val="993366"/>
                </a:solidFill>
                <a:cs typeface="Arial" charset="0"/>
              </a:rPr>
              <a:t> is the velocity of the fluid at the point.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600" b="1">
                <a:solidFill>
                  <a:srgbClr val="CC0000"/>
                </a:solidFill>
                <a:cs typeface="Arial" charset="0"/>
              </a:rPr>
              <a:t>Since fluid cannot accumulate at any point, the flow rate is </a:t>
            </a:r>
            <a:r>
              <a:rPr lang="en-US" altLang="en-US" sz="2600" b="1" i="1">
                <a:solidFill>
                  <a:srgbClr val="006600"/>
                </a:solidFill>
                <a:cs typeface="Arial" charset="0"/>
              </a:rPr>
              <a:t>constant.</a:t>
            </a:r>
            <a:r>
              <a:rPr lang="en-US" altLang="en-US" sz="2600" b="1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en-US" sz="2600" b="1">
                <a:solidFill>
                  <a:srgbClr val="CC0000"/>
                </a:solidFill>
                <a:cs typeface="Arial" charset="0"/>
              </a:rPr>
              <a:t>This is expressed as the</a:t>
            </a:r>
            <a:r>
              <a:rPr lang="en-US" altLang="en-US" sz="2600" b="1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en-US" sz="2600" b="1" i="1">
                <a:solidFill>
                  <a:srgbClr val="006600"/>
                </a:solidFill>
                <a:cs typeface="Arial" charset="0"/>
              </a:rPr>
              <a:t>equation of continuity</a:t>
            </a:r>
            <a:r>
              <a:rPr lang="en-US" altLang="en-US" sz="2600" b="1">
                <a:solidFill>
                  <a:srgbClr val="006600"/>
                </a:solidFill>
                <a:cs typeface="Arial" charset="0"/>
              </a:rPr>
              <a:t>.</a:t>
            </a:r>
            <a:endParaRPr lang="en-US" altLang="en-US" sz="2600">
              <a:solidFill>
                <a:srgbClr val="006600"/>
              </a:solidFill>
              <a:cs typeface="Arial" charset="0"/>
            </a:endParaRPr>
          </a:p>
          <a:p>
            <a:pPr eaLnBrk="0" hangingPunct="0"/>
            <a:r>
              <a:rPr lang="en-US" altLang="en-US" sz="2600" b="1" i="1">
                <a:cs typeface="Arial" charset="0"/>
              </a:rPr>
              <a:t>		         ρ A v = constant</a:t>
            </a:r>
            <a:r>
              <a:rPr lang="en-US" altLang="en-US" sz="2600">
                <a:cs typeface="Arial" charset="0"/>
              </a:rPr>
              <a:t> 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600" b="1">
                <a:solidFill>
                  <a:srgbClr val="CC0000"/>
                </a:solidFill>
                <a:cs typeface="Arial" charset="0"/>
              </a:rPr>
              <a:t>In streamline flow, the fluid is considered to be incompressible and the</a:t>
            </a:r>
            <a:r>
              <a:rPr lang="en-US" altLang="en-US" sz="2600" b="1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en-US" sz="2600" b="1">
                <a:solidFill>
                  <a:srgbClr val="006600"/>
                </a:solidFill>
                <a:cs typeface="Arial" charset="0"/>
              </a:rPr>
              <a:t>density</a:t>
            </a:r>
            <a:r>
              <a:rPr lang="en-US" altLang="en-US" sz="2600" b="1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en-US" sz="2600" b="1">
                <a:solidFill>
                  <a:srgbClr val="CC0000"/>
                </a:solidFill>
                <a:cs typeface="Arial" charset="0"/>
              </a:rPr>
              <a:t>is the</a:t>
            </a:r>
            <a:r>
              <a:rPr lang="en-US" altLang="en-US" sz="2600" b="1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en-US" sz="2600" b="1">
                <a:solidFill>
                  <a:srgbClr val="006600"/>
                </a:solidFill>
                <a:cs typeface="Arial" charset="0"/>
              </a:rPr>
              <a:t>same</a:t>
            </a:r>
            <a:r>
              <a:rPr lang="en-US" altLang="en-US" sz="2600" b="1">
                <a:solidFill>
                  <a:srgbClr val="008080"/>
                </a:solidFill>
                <a:cs typeface="Arial" charset="0"/>
              </a:rPr>
              <a:t> </a:t>
            </a:r>
            <a:r>
              <a:rPr lang="en-US" altLang="en-US" sz="2600" b="1">
                <a:solidFill>
                  <a:srgbClr val="CC0000"/>
                </a:solidFill>
                <a:cs typeface="Arial" charset="0"/>
              </a:rPr>
              <a:t>throughout</a:t>
            </a:r>
          </a:p>
          <a:p>
            <a:pPr eaLnBrk="0" hangingPunct="0"/>
            <a:r>
              <a:rPr lang="en-US" altLang="en-US" sz="2600" b="1" i="1">
                <a:cs typeface="Arial" charset="0"/>
              </a:rPr>
              <a:t>			ρ A</a:t>
            </a:r>
            <a:r>
              <a:rPr lang="en-US" altLang="en-US" sz="2600" b="1" i="1" baseline="-30000">
                <a:cs typeface="Arial" charset="0"/>
              </a:rPr>
              <a:t>1</a:t>
            </a:r>
            <a:r>
              <a:rPr lang="en-US" altLang="en-US" sz="2600" b="1" i="1">
                <a:cs typeface="Arial" charset="0"/>
              </a:rPr>
              <a:t> v</a:t>
            </a:r>
            <a:r>
              <a:rPr lang="en-US" altLang="en-US" sz="2600" b="1" i="1" baseline="-30000">
                <a:cs typeface="Arial" charset="0"/>
              </a:rPr>
              <a:t>1</a:t>
            </a:r>
            <a:r>
              <a:rPr lang="en-US" altLang="en-US" sz="2600" b="1" i="1">
                <a:cs typeface="Arial" charset="0"/>
              </a:rPr>
              <a:t> = ρ A</a:t>
            </a:r>
            <a:r>
              <a:rPr lang="en-US" altLang="en-US" sz="2600" b="1" i="1" baseline="-30000">
                <a:cs typeface="Arial" charset="0"/>
              </a:rPr>
              <a:t>2</a:t>
            </a:r>
            <a:r>
              <a:rPr lang="en-US" altLang="en-US" sz="2600" b="1" i="1">
                <a:cs typeface="Arial" charset="0"/>
              </a:rPr>
              <a:t> v</a:t>
            </a:r>
            <a:r>
              <a:rPr lang="en-US" altLang="en-US" sz="2600" b="1" i="1" baseline="-30000">
                <a:cs typeface="Arial" charset="0"/>
              </a:rPr>
              <a:t>2</a:t>
            </a:r>
            <a:endParaRPr lang="en-US" altLang="en-US" sz="2400">
              <a:cs typeface="Arial" charset="0"/>
            </a:endParaRPr>
          </a:p>
          <a:p>
            <a:pPr eaLnBrk="0" hangingPunct="0"/>
            <a:r>
              <a:rPr lang="en-US" altLang="en-US" sz="2600" b="1">
                <a:solidFill>
                  <a:srgbClr val="FF0000"/>
                </a:solidFill>
                <a:cs typeface="Arial" charset="0"/>
              </a:rPr>
              <a:t> </a:t>
            </a:r>
          </a:p>
          <a:p>
            <a:pPr eaLnBrk="0" hangingPunct="0"/>
            <a:r>
              <a:rPr lang="en-US" altLang="en-US" sz="2600" b="1">
                <a:solidFill>
                  <a:srgbClr val="CC0000"/>
                </a:solidFill>
                <a:cs typeface="Arial" charset="0"/>
              </a:rPr>
              <a:t>The</a:t>
            </a:r>
            <a:r>
              <a:rPr lang="en-US" altLang="en-US" sz="2600" b="1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en-US" sz="2600" b="1">
                <a:solidFill>
                  <a:srgbClr val="006600"/>
                </a:solidFill>
                <a:cs typeface="Arial" charset="0"/>
              </a:rPr>
              <a:t>equation of continuity</a:t>
            </a:r>
            <a:r>
              <a:rPr lang="en-US" altLang="en-US" sz="2600" b="1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en-US" sz="2600" b="1">
                <a:solidFill>
                  <a:srgbClr val="CC0000"/>
                </a:solidFill>
                <a:cs typeface="Arial" charset="0"/>
              </a:rPr>
              <a:t>can then be written in terms of the</a:t>
            </a:r>
            <a:r>
              <a:rPr lang="en-US" altLang="en-US" sz="2600" b="1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en-US" sz="2600" b="1">
                <a:solidFill>
                  <a:srgbClr val="006600"/>
                </a:solidFill>
                <a:cs typeface="Arial" charset="0"/>
              </a:rPr>
              <a:t>volume rate of flow</a:t>
            </a:r>
            <a:r>
              <a:rPr lang="en-US" altLang="en-US" sz="2600" b="1">
                <a:solidFill>
                  <a:srgbClr val="FF0000"/>
                </a:solidFill>
                <a:cs typeface="Arial" charset="0"/>
              </a:rPr>
              <a:t> (</a:t>
            </a:r>
            <a:r>
              <a:rPr lang="en-US" altLang="en-US" sz="2600" b="1" i="1">
                <a:solidFill>
                  <a:srgbClr val="006600"/>
                </a:solidFill>
                <a:cs typeface="Arial" charset="0"/>
              </a:rPr>
              <a:t>R</a:t>
            </a:r>
            <a:r>
              <a:rPr lang="en-US" altLang="en-US" sz="2600" b="1">
                <a:solidFill>
                  <a:srgbClr val="FF0000"/>
                </a:solidFill>
                <a:cs typeface="Arial" charset="0"/>
              </a:rPr>
              <a:t>) </a:t>
            </a:r>
            <a:r>
              <a:rPr lang="en-US" altLang="en-US" sz="2600" b="1">
                <a:solidFill>
                  <a:srgbClr val="CC0000"/>
                </a:solidFill>
                <a:cs typeface="Arial" charset="0"/>
              </a:rPr>
              <a:t>that is</a:t>
            </a:r>
            <a:r>
              <a:rPr lang="en-US" altLang="en-US" sz="2600" b="1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en-US" sz="2600" b="1">
                <a:solidFill>
                  <a:srgbClr val="006600"/>
                </a:solidFill>
                <a:cs typeface="Arial" charset="0"/>
              </a:rPr>
              <a:t>constant</a:t>
            </a:r>
            <a:r>
              <a:rPr lang="en-US" altLang="en-US" sz="2600" b="1">
                <a:solidFill>
                  <a:srgbClr val="008080"/>
                </a:solidFill>
                <a:cs typeface="Arial" charset="0"/>
              </a:rPr>
              <a:t> </a:t>
            </a:r>
            <a:r>
              <a:rPr lang="en-US" altLang="en-US" sz="2600" b="1">
                <a:solidFill>
                  <a:srgbClr val="CC0000"/>
                </a:solidFill>
                <a:cs typeface="Arial" charset="0"/>
              </a:rPr>
              <a:t>throughout the fluid: </a:t>
            </a:r>
            <a:endParaRPr lang="en-US" altLang="en-US" sz="1200">
              <a:solidFill>
                <a:srgbClr val="CC0000"/>
              </a:solidFill>
              <a:cs typeface="Arial" charset="0"/>
            </a:endParaRPr>
          </a:p>
          <a:p>
            <a:pPr eaLnBrk="0" hangingPunct="0"/>
            <a:r>
              <a:rPr lang="en-US" altLang="en-US" sz="2600" b="1" i="1">
                <a:cs typeface="Arial" charset="0"/>
              </a:rPr>
              <a:t>		R = Av = constant          </a:t>
            </a:r>
            <a:r>
              <a:rPr lang="en-US" altLang="en-US" sz="2600" b="1">
                <a:cs typeface="Arial" charset="0"/>
              </a:rPr>
              <a:t> Units: m</a:t>
            </a:r>
            <a:r>
              <a:rPr lang="en-US" altLang="en-US" sz="2600" b="1" baseline="30000">
                <a:cs typeface="Arial" charset="0"/>
              </a:rPr>
              <a:t>3</a:t>
            </a:r>
            <a:r>
              <a:rPr lang="en-US" altLang="en-US" sz="2600" b="1">
                <a:cs typeface="Arial" charset="0"/>
              </a:rPr>
              <a:t>/s</a:t>
            </a:r>
          </a:p>
          <a:p>
            <a:pPr eaLnBrk="0" hangingPunct="0"/>
            <a:r>
              <a:rPr lang="en-US" altLang="en-US" sz="2600" b="1">
                <a:cs typeface="Arial" charset="0"/>
              </a:rPr>
              <a:t>	or         </a:t>
            </a:r>
            <a:r>
              <a:rPr lang="en-US" altLang="en-US" sz="2600" b="1" i="1">
                <a:cs typeface="Arial" charset="0"/>
              </a:rPr>
              <a:t>A</a:t>
            </a:r>
            <a:r>
              <a:rPr lang="en-US" altLang="en-US" sz="2600" b="1" i="1" baseline="-30000">
                <a:cs typeface="Arial" charset="0"/>
              </a:rPr>
              <a:t>1</a:t>
            </a:r>
            <a:r>
              <a:rPr lang="en-US" altLang="en-US" sz="2600" b="1" i="1">
                <a:cs typeface="Arial" charset="0"/>
              </a:rPr>
              <a:t> v</a:t>
            </a:r>
            <a:r>
              <a:rPr lang="en-US" altLang="en-US" sz="2600" b="1" i="1" baseline="-30000">
                <a:cs typeface="Arial" charset="0"/>
              </a:rPr>
              <a:t>1</a:t>
            </a:r>
            <a:r>
              <a:rPr lang="en-US" altLang="en-US" sz="2600" b="1" i="1">
                <a:cs typeface="Arial" charset="0"/>
              </a:rPr>
              <a:t> =  A</a:t>
            </a:r>
            <a:r>
              <a:rPr lang="en-US" altLang="en-US" sz="2600" b="1" i="1" baseline="-30000">
                <a:cs typeface="Arial" charset="0"/>
              </a:rPr>
              <a:t>2</a:t>
            </a:r>
            <a:r>
              <a:rPr lang="en-US" altLang="en-US" sz="2600" b="1" i="1">
                <a:cs typeface="Arial" charset="0"/>
              </a:rPr>
              <a:t> v</a:t>
            </a:r>
            <a:r>
              <a:rPr lang="en-US" altLang="en-US" sz="2600" b="1" i="1" baseline="-30000">
                <a:cs typeface="Arial" charset="0"/>
              </a:rPr>
              <a:t>2</a:t>
            </a:r>
            <a:r>
              <a:rPr lang="en-US" altLang="en-US" sz="2600" b="1">
                <a:cs typeface="Arial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433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eaLnBrk="0" hangingPunct="0">
              <a:tabLst>
                <a:tab pos="233363" algn="l"/>
              </a:tabLst>
            </a:pPr>
            <a:r>
              <a:rPr lang="en-US" altLang="en-US" sz="2600" b="1">
                <a:solidFill>
                  <a:srgbClr val="660066"/>
                </a:solidFill>
                <a:cs typeface="Arial" charset="0"/>
              </a:rPr>
              <a:t>BERNOULLI’S EQUATION</a:t>
            </a:r>
            <a:endParaRPr lang="en-US" altLang="en-US" sz="2600" b="1">
              <a:solidFill>
                <a:schemeClr val="accent2"/>
              </a:solidFill>
              <a:cs typeface="Arial" charset="0"/>
            </a:endParaRPr>
          </a:p>
          <a:p>
            <a:pPr indent="457200" eaLnBrk="0" hangingPunct="0">
              <a:tabLst>
                <a:tab pos="233363" algn="l"/>
              </a:tabLst>
            </a:pPr>
            <a:endParaRPr lang="en-US" altLang="en-US" b="1">
              <a:solidFill>
                <a:schemeClr val="accent2"/>
              </a:solidFill>
              <a:cs typeface="Arial" charset="0"/>
            </a:endParaRPr>
          </a:p>
          <a:p>
            <a:pPr indent="457200" eaLnBrk="0" hangingPunct="0">
              <a:tabLst>
                <a:tab pos="233363" algn="l"/>
              </a:tabLst>
            </a:pPr>
            <a:r>
              <a:rPr lang="en-US" altLang="en-US" sz="2600" b="1">
                <a:solidFill>
                  <a:schemeClr val="accent2"/>
                </a:solidFill>
                <a:cs typeface="Arial" charset="0"/>
              </a:rPr>
              <a:t>		In the absence of friction or other non-</a:t>
            </a:r>
          </a:p>
          <a:p>
            <a:pPr indent="457200" eaLnBrk="0" hangingPunct="0">
              <a:tabLst>
                <a:tab pos="233363" algn="l"/>
              </a:tabLst>
            </a:pPr>
            <a:r>
              <a:rPr lang="en-US" altLang="en-US" sz="2600" b="1">
                <a:solidFill>
                  <a:schemeClr val="accent2"/>
                </a:solidFill>
                <a:cs typeface="Arial" charset="0"/>
              </a:rPr>
              <a:t>		conservative forces,the total </a:t>
            </a:r>
            <a:r>
              <a:rPr lang="en-US" altLang="en-US" sz="2600" b="1">
                <a:solidFill>
                  <a:srgbClr val="800080"/>
                </a:solidFill>
                <a:cs typeface="Arial" charset="0"/>
              </a:rPr>
              <a:t>mechanical</a:t>
            </a:r>
          </a:p>
          <a:p>
            <a:pPr indent="457200" eaLnBrk="0" hangingPunct="0">
              <a:tabLst>
                <a:tab pos="233363" algn="l"/>
              </a:tabLst>
            </a:pPr>
            <a:r>
              <a:rPr lang="en-US" altLang="en-US" sz="2600" b="1">
                <a:solidFill>
                  <a:srgbClr val="800080"/>
                </a:solidFill>
                <a:cs typeface="Arial" charset="0"/>
              </a:rPr>
              <a:t>		energy</a:t>
            </a:r>
            <a:r>
              <a:rPr lang="en-US" altLang="en-US" sz="2600" b="1">
                <a:solidFill>
                  <a:schemeClr val="accent2"/>
                </a:solidFill>
                <a:cs typeface="Arial" charset="0"/>
              </a:rPr>
              <a:t> of a system remains constant, that is,</a:t>
            </a:r>
          </a:p>
          <a:p>
            <a:pPr indent="457200" algn="ctr" eaLnBrk="0" hangingPunct="0">
              <a:tabLst>
                <a:tab pos="233363" algn="l"/>
              </a:tabLst>
            </a:pPr>
            <a:endParaRPr lang="en-US" altLang="en-US" sz="2600" b="1" i="1">
              <a:cs typeface="Arial" charset="0"/>
            </a:endParaRPr>
          </a:p>
          <a:p>
            <a:pPr indent="457200" algn="ctr" eaLnBrk="0" hangingPunct="0">
              <a:tabLst>
                <a:tab pos="233363" algn="l"/>
              </a:tabLst>
            </a:pPr>
            <a:r>
              <a:rPr lang="en-US" altLang="en-US" sz="2600" b="1" i="1">
                <a:cs typeface="Arial" charset="0"/>
              </a:rPr>
              <a:t>             PE</a:t>
            </a:r>
            <a:r>
              <a:rPr lang="en-US" altLang="en-US" sz="2600" b="1" i="1" baseline="-30000">
                <a:cs typeface="Arial" charset="0"/>
              </a:rPr>
              <a:t>1 </a:t>
            </a:r>
            <a:r>
              <a:rPr lang="en-US" altLang="en-US" sz="2600" b="1" i="1">
                <a:cs typeface="Arial" charset="0"/>
              </a:rPr>
              <a:t>+ K</a:t>
            </a:r>
            <a:r>
              <a:rPr lang="en-US" altLang="en-US" sz="2600" b="1" i="1" baseline="-30000">
                <a:cs typeface="Arial" charset="0"/>
              </a:rPr>
              <a:t>1 </a:t>
            </a:r>
            <a:r>
              <a:rPr lang="en-US" altLang="en-US" sz="2600" b="1" i="1">
                <a:cs typeface="Arial" charset="0"/>
              </a:rPr>
              <a:t>= PE</a:t>
            </a:r>
            <a:r>
              <a:rPr lang="en-US" altLang="en-US" sz="2600" b="1" i="1" baseline="-30000">
                <a:cs typeface="Arial" charset="0"/>
              </a:rPr>
              <a:t>2 </a:t>
            </a:r>
            <a:r>
              <a:rPr lang="en-US" altLang="en-US" sz="2600" b="1" i="1">
                <a:cs typeface="Arial" charset="0"/>
              </a:rPr>
              <a:t>+ K</a:t>
            </a:r>
            <a:r>
              <a:rPr lang="en-US" altLang="en-US" sz="2600" b="1" i="1" baseline="-30000">
                <a:cs typeface="Arial" charset="0"/>
              </a:rPr>
              <a:t>2</a:t>
            </a:r>
            <a:endParaRPr lang="en-US" altLang="en-US" sz="2600" b="1" i="1">
              <a:cs typeface="Arial" charset="0"/>
            </a:endParaRPr>
          </a:p>
          <a:p>
            <a:pPr indent="457200" eaLnBrk="0" hangingPunct="0">
              <a:tabLst>
                <a:tab pos="233363" algn="l"/>
              </a:tabLst>
            </a:pPr>
            <a:r>
              <a:rPr lang="en-US" altLang="en-US" sz="2600" b="1">
                <a:solidFill>
                  <a:schemeClr val="accent2"/>
                </a:solidFill>
                <a:cs typeface="Arial" charset="0"/>
              </a:rPr>
              <a:t>	</a:t>
            </a:r>
          </a:p>
          <a:p>
            <a:pPr indent="457200" eaLnBrk="0" hangingPunct="0">
              <a:tabLst>
                <a:tab pos="233363" algn="l"/>
              </a:tabLst>
            </a:pPr>
            <a:r>
              <a:rPr lang="en-US" altLang="en-US" sz="2600" b="1">
                <a:solidFill>
                  <a:schemeClr val="accent2"/>
                </a:solidFill>
                <a:cs typeface="Arial" charset="0"/>
              </a:rPr>
              <a:t>       </a:t>
            </a:r>
          </a:p>
          <a:p>
            <a:pPr indent="457200" eaLnBrk="0" hangingPunct="0">
              <a:tabLst>
                <a:tab pos="233363" algn="l"/>
              </a:tabLst>
            </a:pPr>
            <a:r>
              <a:rPr lang="en-US" altLang="en-US" sz="2600" b="1">
                <a:solidFill>
                  <a:schemeClr val="accent2"/>
                </a:solidFill>
                <a:cs typeface="Arial" charset="0"/>
              </a:rPr>
              <a:t> </a:t>
            </a:r>
          </a:p>
          <a:p>
            <a:pPr indent="457200" eaLnBrk="0" hangingPunct="0">
              <a:tabLst>
                <a:tab pos="233363" algn="l"/>
              </a:tabLst>
            </a:pPr>
            <a:endParaRPr lang="en-US" altLang="en-US" sz="2600" b="1">
              <a:solidFill>
                <a:schemeClr val="accent2"/>
              </a:solidFill>
              <a:cs typeface="Arial" charset="0"/>
            </a:endParaRPr>
          </a:p>
        </p:txBody>
      </p:sp>
      <p:graphicFrame>
        <p:nvGraphicFramePr>
          <p:cNvPr id="52227" name="Object 2"/>
          <p:cNvGraphicFramePr>
            <a:graphicFrameLocks noChangeAspect="1"/>
          </p:cNvGraphicFramePr>
          <p:nvPr/>
        </p:nvGraphicFramePr>
        <p:xfrm>
          <a:off x="3124200" y="3505200"/>
          <a:ext cx="4724400" cy="1027113"/>
        </p:xfrm>
        <a:graphic>
          <a:graphicData uri="http://schemas.openxmlformats.org/presentationml/2006/ole">
            <p:oleObj spid="_x0000_s52227" r:id="rId4" imgW="1803400" imgH="393700" progId="Equation">
              <p:embed/>
            </p:oleObj>
          </a:graphicData>
        </a:graphic>
      </p:graphicFrame>
      <p:pic>
        <p:nvPicPr>
          <p:cNvPr id="151556" name="Picture 4" descr="http://www.nmi.nl/images/science_calibration/bernoull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743200"/>
            <a:ext cx="22621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600" b="1">
                <a:solidFill>
                  <a:schemeClr val="accent2"/>
                </a:solidFill>
                <a:cs typeface="Arial" charset="0"/>
              </a:rPr>
              <a:t>There is a similar law in the study of fluid flow, called </a:t>
            </a:r>
            <a:r>
              <a:rPr lang="en-US" altLang="en-US" sz="2600" b="1">
                <a:solidFill>
                  <a:srgbClr val="660066"/>
                </a:solidFill>
                <a:cs typeface="Arial" charset="0"/>
              </a:rPr>
              <a:t>Bernoulli’s principle</a:t>
            </a:r>
            <a:r>
              <a:rPr lang="en-US" altLang="en-US" sz="2600" b="1">
                <a:solidFill>
                  <a:schemeClr val="accent2"/>
                </a:solidFill>
                <a:cs typeface="Arial" charset="0"/>
              </a:rPr>
              <a:t>, which states that the total pressure of a fluid along any tube of flow remains </a:t>
            </a:r>
            <a:r>
              <a:rPr lang="en-US" altLang="en-US" sz="2600" b="1">
                <a:solidFill>
                  <a:srgbClr val="660066"/>
                </a:solidFill>
                <a:cs typeface="Arial" charset="0"/>
              </a:rPr>
              <a:t>constant.</a:t>
            </a:r>
            <a:r>
              <a:rPr lang="en-US" altLang="en-US" sz="2600" b="1">
                <a:solidFill>
                  <a:schemeClr val="accent2"/>
                </a:solidFill>
                <a:cs typeface="Arial" charset="0"/>
              </a:rPr>
              <a:t> 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752600"/>
            <a:ext cx="30480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600" b="1">
                <a:solidFill>
                  <a:srgbClr val="800080"/>
                </a:solidFill>
                <a:cs typeface="Arial" charset="0"/>
              </a:rPr>
              <a:t>Consider a tube in which one end is at a height </a:t>
            </a:r>
            <a:r>
              <a:rPr lang="en-US" altLang="en-US" sz="2600" b="1" i="1">
                <a:solidFill>
                  <a:srgbClr val="333399"/>
                </a:solidFill>
                <a:cs typeface="Arial" charset="0"/>
              </a:rPr>
              <a:t>y</a:t>
            </a:r>
            <a:r>
              <a:rPr lang="en-US" altLang="en-US" sz="2600" b="1" i="1" baseline="-30000">
                <a:solidFill>
                  <a:srgbClr val="333399"/>
                </a:solidFill>
                <a:cs typeface="Arial" charset="0"/>
              </a:rPr>
              <a:t>1</a:t>
            </a:r>
            <a:r>
              <a:rPr lang="en-US" altLang="en-US" sz="2600" b="1" baseline="-30000">
                <a:solidFill>
                  <a:srgbClr val="800080"/>
                </a:solidFill>
                <a:cs typeface="Arial" charset="0"/>
              </a:rPr>
              <a:t> </a:t>
            </a:r>
            <a:r>
              <a:rPr lang="en-US" altLang="en-US" sz="2600" b="1">
                <a:solidFill>
                  <a:srgbClr val="800080"/>
                </a:solidFill>
                <a:cs typeface="Arial" charset="0"/>
              </a:rPr>
              <a:t>and the other end is at a height </a:t>
            </a:r>
            <a:r>
              <a:rPr lang="en-US" altLang="en-US" sz="2600" b="1" i="1">
                <a:solidFill>
                  <a:srgbClr val="333399"/>
                </a:solidFill>
                <a:cs typeface="Arial" charset="0"/>
              </a:rPr>
              <a:t>y</a:t>
            </a:r>
            <a:r>
              <a:rPr lang="en-US" altLang="en-US" sz="2600" b="1" i="1" baseline="-30000">
                <a:solidFill>
                  <a:srgbClr val="333399"/>
                </a:solidFill>
                <a:cs typeface="Arial" charset="0"/>
              </a:rPr>
              <a:t>2</a:t>
            </a:r>
            <a:r>
              <a:rPr lang="en-US" altLang="en-US" sz="2600" b="1">
                <a:solidFill>
                  <a:srgbClr val="800080"/>
                </a:solidFill>
                <a:cs typeface="Arial" charset="0"/>
              </a:rPr>
              <a:t>:</a:t>
            </a:r>
            <a:endParaRPr lang="en-US" altLang="en-US" sz="2400">
              <a:cs typeface="Arial" charset="0"/>
            </a:endParaRPr>
          </a:p>
        </p:txBody>
      </p:sp>
      <p:pic>
        <p:nvPicPr>
          <p:cNvPr id="53252" name="Picture 4" descr="FG15_15"/>
          <p:cNvPicPr>
            <a:picLocks noChangeAspect="1" noChangeArrowheads="1"/>
          </p:cNvPicPr>
          <p:nvPr/>
        </p:nvPicPr>
        <p:blipFill>
          <a:blip r:embed="rId3"/>
          <a:srcRect t="5521" b="3720"/>
          <a:stretch>
            <a:fillRect/>
          </a:stretch>
        </p:blipFill>
        <p:spPr bwMode="auto">
          <a:xfrm>
            <a:off x="3048000" y="1981200"/>
            <a:ext cx="57912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57200"/>
            <a:ext cx="86106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828800"/>
            <a:ext cx="769620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0" y="3505200"/>
            <a:ext cx="91440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600" b="1">
                <a:solidFill>
                  <a:srgbClr val="333399"/>
                </a:solidFill>
                <a:cs typeface="Arial" charset="0"/>
              </a:rPr>
              <a:t>This equation states that:</a:t>
            </a:r>
          </a:p>
          <a:p>
            <a:pPr eaLnBrk="0" hangingPunct="0"/>
            <a:r>
              <a:rPr lang="en-US" altLang="en-US" sz="2600" b="1">
                <a:solidFill>
                  <a:srgbClr val="333399"/>
                </a:solidFill>
                <a:cs typeface="Arial" charset="0"/>
              </a:rPr>
              <a:t>- the </a:t>
            </a:r>
            <a:r>
              <a:rPr lang="en-US" altLang="en-US" sz="2600" b="1">
                <a:solidFill>
                  <a:srgbClr val="008000"/>
                </a:solidFill>
                <a:cs typeface="Arial" charset="0"/>
              </a:rPr>
              <a:t>sum</a:t>
            </a:r>
            <a:r>
              <a:rPr lang="en-US" altLang="en-US" sz="2600" b="1">
                <a:solidFill>
                  <a:srgbClr val="333399"/>
                </a:solidFill>
                <a:cs typeface="Arial" charset="0"/>
              </a:rPr>
              <a:t> of the </a:t>
            </a:r>
            <a:r>
              <a:rPr lang="en-US" altLang="en-US" sz="2600" b="1">
                <a:solidFill>
                  <a:srgbClr val="008000"/>
                </a:solidFill>
                <a:cs typeface="Arial" charset="0"/>
              </a:rPr>
              <a:t>pressures</a:t>
            </a:r>
            <a:r>
              <a:rPr lang="en-US" altLang="en-US" sz="2600" b="1">
                <a:solidFill>
                  <a:srgbClr val="333399"/>
                </a:solidFill>
                <a:cs typeface="Arial" charset="0"/>
              </a:rPr>
              <a:t> at the surface of the tube, </a:t>
            </a:r>
          </a:p>
          <a:p>
            <a:pPr eaLnBrk="0" hangingPunct="0"/>
            <a:r>
              <a:rPr lang="en-US" altLang="en-US" sz="2600" b="1">
                <a:solidFill>
                  <a:srgbClr val="333399"/>
                </a:solidFill>
                <a:cs typeface="Arial" charset="0"/>
              </a:rPr>
              <a:t>- PLUS the </a:t>
            </a:r>
            <a:r>
              <a:rPr lang="en-US" altLang="en-US" sz="2600" b="1">
                <a:solidFill>
                  <a:srgbClr val="008000"/>
                </a:solidFill>
                <a:cs typeface="Arial" charset="0"/>
              </a:rPr>
              <a:t>dynamic pressure</a:t>
            </a:r>
            <a:r>
              <a:rPr lang="en-US" altLang="en-US" sz="2600" b="1">
                <a:solidFill>
                  <a:srgbClr val="333399"/>
                </a:solidFill>
                <a:cs typeface="Arial" charset="0"/>
              </a:rPr>
              <a:t> caused by the flow of the fluid, </a:t>
            </a:r>
          </a:p>
          <a:p>
            <a:pPr eaLnBrk="0" hangingPunct="0"/>
            <a:r>
              <a:rPr lang="en-US" altLang="en-US" sz="2600" b="1">
                <a:solidFill>
                  <a:srgbClr val="333399"/>
                </a:solidFill>
                <a:cs typeface="Arial" charset="0"/>
              </a:rPr>
              <a:t>- PLUS the </a:t>
            </a:r>
            <a:r>
              <a:rPr lang="en-US" altLang="en-US" sz="2600" b="1">
                <a:solidFill>
                  <a:srgbClr val="008000"/>
                </a:solidFill>
                <a:cs typeface="Arial" charset="0"/>
              </a:rPr>
              <a:t>static pressure</a:t>
            </a:r>
            <a:r>
              <a:rPr lang="en-US" altLang="en-US" sz="2600" b="1">
                <a:solidFill>
                  <a:srgbClr val="333399"/>
                </a:solidFill>
                <a:cs typeface="Arial" charset="0"/>
              </a:rPr>
              <a:t> of the fluid due to its </a:t>
            </a:r>
            <a:r>
              <a:rPr lang="en-US" altLang="en-US" sz="2600" b="1">
                <a:solidFill>
                  <a:srgbClr val="008000"/>
                </a:solidFill>
                <a:cs typeface="Arial" charset="0"/>
              </a:rPr>
              <a:t>height </a:t>
            </a:r>
            <a:r>
              <a:rPr lang="en-US" altLang="en-US" sz="2600" b="1">
                <a:solidFill>
                  <a:srgbClr val="333399"/>
                </a:solidFill>
                <a:cs typeface="Arial" charset="0"/>
              </a:rPr>
              <a:t>above a reference level remains </a:t>
            </a:r>
            <a:r>
              <a:rPr lang="en-US" altLang="en-US" sz="2600" b="1">
                <a:solidFill>
                  <a:srgbClr val="008000"/>
                </a:solidFill>
                <a:cs typeface="Arial" charset="0"/>
              </a:rPr>
              <a:t>constant.</a:t>
            </a:r>
            <a:r>
              <a:rPr lang="en-US" altLang="en-US" sz="2600" b="1">
                <a:solidFill>
                  <a:srgbClr val="333399"/>
                </a:solidFill>
                <a:cs typeface="Arial" charset="0"/>
              </a:rPr>
              <a:t> </a:t>
            </a:r>
            <a:endParaRPr lang="en-US" altLang="en-US" sz="24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5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5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5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5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2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lang="en-US" altLang="en-US" sz="2600" b="1">
                <a:solidFill>
                  <a:srgbClr val="333399"/>
                </a:solidFill>
                <a:cs typeface="Arial" charset="0"/>
              </a:rPr>
              <a:t>FLUIDS</a:t>
            </a:r>
            <a:endParaRPr lang="en-US" altLang="en-US" sz="1200">
              <a:cs typeface="Arial" charset="0"/>
            </a:endParaRPr>
          </a:p>
          <a:p>
            <a:pPr eaLnBrk="0" hangingPunct="0">
              <a:tabLst>
                <a:tab pos="457200" algn="l"/>
              </a:tabLst>
            </a:pPr>
            <a:endParaRPr lang="en-US" altLang="en-US" sz="1200">
              <a:cs typeface="Arial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en-US" altLang="en-US" sz="2600" b="1">
                <a:solidFill>
                  <a:srgbClr val="800080"/>
                </a:solidFill>
                <a:cs typeface="Arial" charset="0"/>
              </a:rPr>
              <a:t>A </a:t>
            </a:r>
            <a:r>
              <a:rPr lang="en-US" altLang="en-US" sz="2600" b="1" i="1">
                <a:solidFill>
                  <a:srgbClr val="333399"/>
                </a:solidFill>
                <a:cs typeface="Arial" charset="0"/>
              </a:rPr>
              <a:t>fluid</a:t>
            </a:r>
            <a:r>
              <a:rPr lang="en-US" altLang="en-US" sz="2600" b="1">
                <a:solidFill>
                  <a:srgbClr val="800080"/>
                </a:solidFill>
                <a:cs typeface="Arial" charset="0"/>
              </a:rPr>
              <a:t> is any substance that flows and conforms to the boundaries of its container. A fluid could be a gas or a liquid. An </a:t>
            </a:r>
            <a:r>
              <a:rPr lang="en-US" altLang="en-US" sz="2600" b="1" i="1">
                <a:solidFill>
                  <a:srgbClr val="333399"/>
                </a:solidFill>
                <a:cs typeface="Arial" charset="0"/>
              </a:rPr>
              <a:t>ideal fluid</a:t>
            </a:r>
            <a:r>
              <a:rPr lang="en-US" altLang="en-US" sz="2600" b="1">
                <a:solidFill>
                  <a:srgbClr val="800080"/>
                </a:solidFill>
                <a:cs typeface="Arial" charset="0"/>
              </a:rPr>
              <a:t> is assumed to be </a:t>
            </a:r>
            <a:r>
              <a:rPr lang="en-US" altLang="en-US" sz="2600" b="1">
                <a:solidFill>
                  <a:srgbClr val="333399"/>
                </a:solidFill>
                <a:cs typeface="Arial" charset="0"/>
              </a:rPr>
              <a:t>incompressible</a:t>
            </a:r>
            <a:r>
              <a:rPr lang="en-US" altLang="en-US" sz="2600" b="1">
                <a:solidFill>
                  <a:srgbClr val="800080"/>
                </a:solidFill>
                <a:cs typeface="Arial" charset="0"/>
              </a:rPr>
              <a:t> (so that its density does not change), to flow at a </a:t>
            </a:r>
            <a:r>
              <a:rPr lang="en-US" altLang="en-US" sz="2600" b="1">
                <a:solidFill>
                  <a:srgbClr val="333399"/>
                </a:solidFill>
                <a:cs typeface="Arial" charset="0"/>
              </a:rPr>
              <a:t>steady rate</a:t>
            </a:r>
            <a:r>
              <a:rPr lang="en-US" altLang="en-US" sz="2600" b="1">
                <a:solidFill>
                  <a:srgbClr val="800080"/>
                </a:solidFill>
                <a:cs typeface="Arial" charset="0"/>
              </a:rPr>
              <a:t>, to be </a:t>
            </a:r>
            <a:r>
              <a:rPr lang="en-US" altLang="en-US" sz="2600" b="1">
                <a:solidFill>
                  <a:srgbClr val="333399"/>
                </a:solidFill>
                <a:cs typeface="Arial" charset="0"/>
              </a:rPr>
              <a:t>non-viscous</a:t>
            </a:r>
            <a:r>
              <a:rPr lang="en-US" altLang="en-US" sz="2600" b="1">
                <a:solidFill>
                  <a:srgbClr val="800080"/>
                </a:solidFill>
                <a:cs typeface="Arial" charset="0"/>
              </a:rPr>
              <a:t> (no friction between the fluid and the container through which it is flowing), and to flow </a:t>
            </a:r>
            <a:r>
              <a:rPr lang="en-US" altLang="en-US" sz="2600" b="1">
                <a:solidFill>
                  <a:srgbClr val="333399"/>
                </a:solidFill>
                <a:cs typeface="Arial" charset="0"/>
              </a:rPr>
              <a:t>without rotation</a:t>
            </a:r>
            <a:r>
              <a:rPr lang="en-US" altLang="en-US" sz="2600" b="1">
                <a:solidFill>
                  <a:srgbClr val="800080"/>
                </a:solidFill>
                <a:cs typeface="Arial" charset="0"/>
              </a:rPr>
              <a:t> (no swirls or eddies).</a:t>
            </a:r>
            <a:endParaRPr lang="en-US" altLang="en-US" sz="2400">
              <a:cs typeface="Arial" charset="0"/>
            </a:endParaRPr>
          </a:p>
        </p:txBody>
      </p:sp>
      <p:pic>
        <p:nvPicPr>
          <p:cNvPr id="23556" name="Picture 4" descr="http://www.eng.vt.edu/fluids/msc/gallery/misc/splat2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733800"/>
            <a:ext cx="335280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600" b="1"/>
              <a:t>Find the velocity of a liquid flowing out of a spigot:</a:t>
            </a:r>
          </a:p>
          <a:p>
            <a:pPr eaLnBrk="0" hangingPunct="0"/>
            <a:r>
              <a:rPr lang="en-US" altLang="en-US" sz="2600" b="1"/>
              <a:t>The </a:t>
            </a:r>
            <a:r>
              <a:rPr lang="en-US" altLang="en-US" sz="2600" b="1">
                <a:solidFill>
                  <a:srgbClr val="CC0000"/>
                </a:solidFill>
              </a:rPr>
              <a:t>pressure</a:t>
            </a:r>
            <a:r>
              <a:rPr lang="en-US" altLang="en-US" sz="2600" b="1"/>
              <a:t> is the same </a:t>
            </a:r>
            <a:r>
              <a:rPr lang="en-US" altLang="en-US" sz="2600" b="1" i="1">
                <a:solidFill>
                  <a:srgbClr val="CC0000"/>
                </a:solidFill>
              </a:rPr>
              <a:t>P</a:t>
            </a:r>
            <a:r>
              <a:rPr lang="en-US" altLang="en-US" sz="2600" b="1" i="1" baseline="-25000">
                <a:solidFill>
                  <a:srgbClr val="CC0000"/>
                </a:solidFill>
              </a:rPr>
              <a:t>1</a:t>
            </a:r>
            <a:r>
              <a:rPr lang="en-US" altLang="en-US" sz="2600" b="1" i="1">
                <a:solidFill>
                  <a:srgbClr val="CC0000"/>
                </a:solidFill>
              </a:rPr>
              <a:t>=P</a:t>
            </a:r>
            <a:r>
              <a:rPr lang="en-US" altLang="en-US" sz="2600" b="1" i="1" baseline="-25000">
                <a:solidFill>
                  <a:srgbClr val="CC0000"/>
                </a:solidFill>
              </a:rPr>
              <a:t>2</a:t>
            </a:r>
            <a:endParaRPr lang="en-US" altLang="en-US" sz="2600" b="1" i="1">
              <a:solidFill>
                <a:srgbClr val="CC0000"/>
              </a:solidFill>
            </a:endParaRPr>
          </a:p>
          <a:p>
            <a:pPr eaLnBrk="0" hangingPunct="0"/>
            <a:r>
              <a:rPr lang="en-US" altLang="en-US" sz="2600" b="1"/>
              <a:t>The </a:t>
            </a:r>
            <a:r>
              <a:rPr lang="en-US" altLang="en-US" sz="2600" b="1">
                <a:solidFill>
                  <a:srgbClr val="CC0000"/>
                </a:solidFill>
              </a:rPr>
              <a:t>velocity </a:t>
            </a:r>
            <a:r>
              <a:rPr lang="en-US" altLang="en-US" sz="2600" b="1" i="1">
                <a:solidFill>
                  <a:srgbClr val="CC0000"/>
                </a:solidFill>
              </a:rPr>
              <a:t>v</a:t>
            </a:r>
            <a:r>
              <a:rPr lang="en-US" altLang="en-US" sz="2600" b="1" i="1" baseline="-25000">
                <a:solidFill>
                  <a:srgbClr val="CC0000"/>
                </a:solidFill>
              </a:rPr>
              <a:t>2</a:t>
            </a:r>
            <a:r>
              <a:rPr lang="en-US" altLang="en-US" sz="2600" b="1">
                <a:solidFill>
                  <a:srgbClr val="CC0000"/>
                </a:solidFill>
              </a:rPr>
              <a:t> </a:t>
            </a:r>
            <a:r>
              <a:rPr lang="en-US" altLang="en-US" sz="2600"/>
              <a:t>= </a:t>
            </a:r>
            <a:r>
              <a:rPr lang="en-US" altLang="en-US" sz="2600" b="1"/>
              <a:t>0</a:t>
            </a:r>
            <a:endParaRPr lang="en-US" altLang="en-US" sz="2600"/>
          </a:p>
          <a:p>
            <a:pPr eaLnBrk="0" hangingPunct="0"/>
            <a:r>
              <a:rPr lang="en-US" altLang="en-US" sz="2600" b="1">
                <a:solidFill>
                  <a:srgbClr val="CC0000"/>
                </a:solidFill>
              </a:rPr>
              <a:t>Bernoulli’s </a:t>
            </a:r>
            <a:r>
              <a:rPr lang="en-US" altLang="en-US" sz="2600" b="1"/>
              <a:t>equation is: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676400"/>
            <a:ext cx="32004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114800"/>
            <a:ext cx="78486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1295400" y="5181600"/>
            <a:ext cx="7010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600" b="1">
                <a:solidFill>
                  <a:srgbClr val="440044"/>
                </a:solidFill>
              </a:rPr>
              <a:t>This is called </a:t>
            </a:r>
            <a:r>
              <a:rPr lang="en-US" altLang="en-US" sz="2600" b="1">
                <a:solidFill>
                  <a:srgbClr val="CC0000"/>
                </a:solidFill>
              </a:rPr>
              <a:t>Torricelli’s Theorem.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7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FG15_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0"/>
            <a:ext cx="87630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lang="en-US" altLang="en-US" sz="2200" b="1">
                <a:solidFill>
                  <a:srgbClr val="333399"/>
                </a:solidFill>
                <a:cs typeface="Arial" charset="0"/>
              </a:rPr>
              <a:t>1.</a:t>
            </a:r>
            <a:r>
              <a:rPr lang="en-US" altLang="en-US" sz="2200" b="1">
                <a:cs typeface="Arial" charset="0"/>
              </a:rPr>
              <a:t> The pipe shown in the figure has a diameter of 16 cm at section </a:t>
            </a:r>
            <a:r>
              <a:rPr lang="en-US" altLang="en-US" sz="2200" b="1">
                <a:solidFill>
                  <a:srgbClr val="FF0000"/>
                </a:solidFill>
                <a:cs typeface="Arial" charset="0"/>
              </a:rPr>
              <a:t>1 </a:t>
            </a:r>
            <a:r>
              <a:rPr lang="en-US" altLang="en-US" sz="2200" b="1">
                <a:cs typeface="Arial" charset="0"/>
              </a:rPr>
              <a:t>and 10 cm at section </a:t>
            </a:r>
            <a:r>
              <a:rPr lang="en-US" altLang="en-US" sz="2200" b="1">
                <a:solidFill>
                  <a:srgbClr val="FF0000"/>
                </a:solidFill>
                <a:cs typeface="Arial" charset="0"/>
              </a:rPr>
              <a:t>2</a:t>
            </a:r>
            <a:r>
              <a:rPr lang="en-US" altLang="en-US" sz="2200" b="1">
                <a:cs typeface="Arial" charset="0"/>
              </a:rPr>
              <a:t>. At section </a:t>
            </a:r>
            <a:r>
              <a:rPr lang="en-US" altLang="en-US" sz="2200" b="1">
                <a:solidFill>
                  <a:srgbClr val="FF0000"/>
                </a:solidFill>
                <a:cs typeface="Arial" charset="0"/>
              </a:rPr>
              <a:t>1</a:t>
            </a:r>
            <a:r>
              <a:rPr lang="en-US" altLang="en-US" sz="2200" b="1">
                <a:cs typeface="Arial" charset="0"/>
              </a:rPr>
              <a:t> the pressure is 200 kPa. Point </a:t>
            </a:r>
            <a:r>
              <a:rPr lang="en-US" altLang="en-US" sz="2200" b="1">
                <a:solidFill>
                  <a:srgbClr val="FF0000"/>
                </a:solidFill>
                <a:cs typeface="Arial" charset="0"/>
              </a:rPr>
              <a:t>2</a:t>
            </a:r>
            <a:r>
              <a:rPr lang="en-US" altLang="en-US" sz="2200" b="1">
                <a:cs typeface="Arial" charset="0"/>
              </a:rPr>
              <a:t> is 6.0 m higher than point </a:t>
            </a:r>
            <a:r>
              <a:rPr lang="en-US" altLang="en-US" sz="2200" b="1">
                <a:solidFill>
                  <a:srgbClr val="FF0000"/>
                </a:solidFill>
                <a:cs typeface="Arial" charset="0"/>
              </a:rPr>
              <a:t>1</a:t>
            </a:r>
            <a:r>
              <a:rPr lang="en-US" altLang="en-US" sz="2200" b="1">
                <a:cs typeface="Arial" charset="0"/>
              </a:rPr>
              <a:t>. When oil of density 800 kg/m</a:t>
            </a:r>
            <a:r>
              <a:rPr lang="en-US" altLang="en-US" sz="2200" b="1" baseline="30000">
                <a:cs typeface="Arial" charset="0"/>
              </a:rPr>
              <a:t>3</a:t>
            </a:r>
            <a:r>
              <a:rPr lang="en-US" altLang="en-US" sz="2200" b="1">
                <a:cs typeface="Arial" charset="0"/>
              </a:rPr>
              <a:t> flows at a rate of 0.030 m</a:t>
            </a:r>
            <a:r>
              <a:rPr lang="en-US" altLang="en-US" sz="2200" b="1" baseline="30000">
                <a:cs typeface="Arial" charset="0"/>
              </a:rPr>
              <a:t>3</a:t>
            </a:r>
            <a:r>
              <a:rPr lang="en-US" altLang="en-US" sz="2200" b="1">
                <a:cs typeface="Arial" charset="0"/>
              </a:rPr>
              <a:t>/s, find the pressure at point </a:t>
            </a:r>
            <a:r>
              <a:rPr lang="en-US" altLang="en-US" sz="2200" b="1">
                <a:solidFill>
                  <a:srgbClr val="FF0000"/>
                </a:solidFill>
                <a:cs typeface="Arial" charset="0"/>
              </a:rPr>
              <a:t>2</a:t>
            </a:r>
            <a:r>
              <a:rPr lang="en-US" altLang="en-US" sz="2200" b="1">
                <a:cs typeface="Arial" charset="0"/>
              </a:rPr>
              <a:t> if viscous effects are negligible.</a:t>
            </a:r>
            <a:endParaRPr lang="en-US" altLang="en-US" sz="2400">
              <a:cs typeface="Arial" charset="0"/>
            </a:endParaRPr>
          </a:p>
        </p:txBody>
      </p:sp>
      <p:sp>
        <p:nvSpPr>
          <p:cNvPr id="163843" name="Rectangle 3"/>
          <p:cNvSpPr>
            <a:spLocks noChangeArrowheads="1"/>
          </p:cNvSpPr>
          <p:nvPr/>
        </p:nvSpPr>
        <p:spPr bwMode="auto">
          <a:xfrm>
            <a:off x="0" y="4419600"/>
            <a:ext cx="35052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lang="en-US" altLang="en-US" sz="2200" b="1" i="1">
                <a:solidFill>
                  <a:srgbClr val="0000FF"/>
                </a:solidFill>
                <a:cs typeface="Arial" charset="0"/>
              </a:rPr>
              <a:t>ρ</a:t>
            </a:r>
            <a:r>
              <a:rPr lang="en-US" altLang="en-US" sz="2200" b="1">
                <a:solidFill>
                  <a:srgbClr val="0000FF"/>
                </a:solidFill>
                <a:cs typeface="Arial" charset="0"/>
              </a:rPr>
              <a:t> = 800 kg/m</a:t>
            </a:r>
            <a:r>
              <a:rPr lang="en-US" altLang="en-US" sz="2200" b="1" baseline="30000">
                <a:solidFill>
                  <a:srgbClr val="0000FF"/>
                </a:solidFill>
                <a:cs typeface="Arial" charset="0"/>
              </a:rPr>
              <a:t>3</a:t>
            </a:r>
            <a:endParaRPr lang="en-US" altLang="en-US" sz="1200" baseline="30000">
              <a:cs typeface="Arial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en-US" altLang="en-US" sz="2200" b="1" i="1">
                <a:solidFill>
                  <a:srgbClr val="0000FF"/>
                </a:solidFill>
                <a:cs typeface="Arial" charset="0"/>
              </a:rPr>
              <a:t>r</a:t>
            </a:r>
            <a:r>
              <a:rPr lang="en-US" altLang="en-US" sz="2200" b="1" i="1" baseline="-30000">
                <a:solidFill>
                  <a:srgbClr val="0000FF"/>
                </a:solidFill>
                <a:cs typeface="Arial" charset="0"/>
              </a:rPr>
              <a:t>1</a:t>
            </a:r>
            <a:r>
              <a:rPr lang="en-US" altLang="en-US" sz="2200" b="1">
                <a:solidFill>
                  <a:srgbClr val="0000FF"/>
                </a:solidFill>
                <a:cs typeface="Arial" charset="0"/>
              </a:rPr>
              <a:t> = 0.08 m  </a:t>
            </a:r>
            <a:r>
              <a:rPr lang="en-US" altLang="en-US" sz="2200" b="1" i="1">
                <a:solidFill>
                  <a:srgbClr val="0000FF"/>
                </a:solidFill>
                <a:cs typeface="Arial" charset="0"/>
              </a:rPr>
              <a:t>r</a:t>
            </a:r>
            <a:r>
              <a:rPr lang="en-US" altLang="en-US" sz="2200" b="1" i="1" baseline="-30000">
                <a:solidFill>
                  <a:srgbClr val="0000FF"/>
                </a:solidFill>
                <a:cs typeface="Arial" charset="0"/>
              </a:rPr>
              <a:t>2</a:t>
            </a:r>
            <a:r>
              <a:rPr lang="en-US" altLang="en-US" sz="2200" b="1">
                <a:solidFill>
                  <a:srgbClr val="0000FF"/>
                </a:solidFill>
                <a:cs typeface="Arial" charset="0"/>
              </a:rPr>
              <a:t> = 0.05 m</a:t>
            </a:r>
            <a:endParaRPr lang="en-US" altLang="en-US" sz="1200">
              <a:cs typeface="Arial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en-US" altLang="en-US" sz="2200" b="1" i="1">
                <a:solidFill>
                  <a:srgbClr val="0000FF"/>
                </a:solidFill>
                <a:cs typeface="Arial" charset="0"/>
              </a:rPr>
              <a:t>P</a:t>
            </a:r>
            <a:r>
              <a:rPr lang="en-US" altLang="en-US" sz="2200" b="1" i="1" baseline="-30000">
                <a:solidFill>
                  <a:srgbClr val="0000FF"/>
                </a:solidFill>
                <a:cs typeface="Arial" charset="0"/>
              </a:rPr>
              <a:t>1</a:t>
            </a:r>
            <a:r>
              <a:rPr lang="en-US" altLang="en-US" sz="2200" b="1">
                <a:solidFill>
                  <a:srgbClr val="0000FF"/>
                </a:solidFill>
                <a:cs typeface="Arial" charset="0"/>
              </a:rPr>
              <a:t> = 2x10</a:t>
            </a:r>
            <a:r>
              <a:rPr lang="en-US" altLang="en-US" sz="2200" b="1" baseline="30000">
                <a:solidFill>
                  <a:srgbClr val="0000FF"/>
                </a:solidFill>
                <a:cs typeface="Arial" charset="0"/>
              </a:rPr>
              <a:t>5</a:t>
            </a:r>
            <a:r>
              <a:rPr lang="en-US" altLang="en-US" sz="2200" b="1">
                <a:solidFill>
                  <a:srgbClr val="0000FF"/>
                </a:solidFill>
                <a:cs typeface="Arial" charset="0"/>
              </a:rPr>
              <a:t> Pa</a:t>
            </a:r>
            <a:endParaRPr lang="en-US" altLang="en-US" sz="1200">
              <a:cs typeface="Arial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en-US" altLang="en-US" sz="2200" b="1" i="1">
                <a:solidFill>
                  <a:srgbClr val="0000FF"/>
                </a:solidFill>
                <a:cs typeface="Arial" charset="0"/>
              </a:rPr>
              <a:t>h</a:t>
            </a:r>
            <a:r>
              <a:rPr lang="en-US" altLang="en-US" sz="2200" b="1" i="1" baseline="-30000">
                <a:solidFill>
                  <a:srgbClr val="0000FF"/>
                </a:solidFill>
                <a:cs typeface="Arial" charset="0"/>
              </a:rPr>
              <a:t>1</a:t>
            </a:r>
            <a:r>
              <a:rPr lang="en-US" altLang="en-US" sz="2200" b="1">
                <a:solidFill>
                  <a:srgbClr val="0000FF"/>
                </a:solidFill>
                <a:cs typeface="Arial" charset="0"/>
              </a:rPr>
              <a:t> = 0 m  </a:t>
            </a:r>
            <a:r>
              <a:rPr lang="en-US" altLang="en-US" sz="2200" b="1" i="1">
                <a:solidFill>
                  <a:srgbClr val="0000FF"/>
                </a:solidFill>
                <a:cs typeface="Arial" charset="0"/>
              </a:rPr>
              <a:t>h</a:t>
            </a:r>
            <a:r>
              <a:rPr lang="en-US" altLang="en-US" sz="2200" b="1" i="1" baseline="-30000">
                <a:solidFill>
                  <a:srgbClr val="0000FF"/>
                </a:solidFill>
                <a:cs typeface="Arial" charset="0"/>
              </a:rPr>
              <a:t>2</a:t>
            </a:r>
            <a:r>
              <a:rPr lang="en-US" altLang="en-US" sz="2200" b="1">
                <a:solidFill>
                  <a:srgbClr val="0000FF"/>
                </a:solidFill>
                <a:cs typeface="Arial" charset="0"/>
              </a:rPr>
              <a:t> = 6 m</a:t>
            </a:r>
          </a:p>
          <a:p>
            <a:pPr eaLnBrk="0" hangingPunct="0">
              <a:tabLst>
                <a:tab pos="457200" algn="l"/>
              </a:tabLst>
            </a:pPr>
            <a:r>
              <a:rPr lang="en-US" altLang="en-US" sz="2200" b="1" i="1">
                <a:solidFill>
                  <a:srgbClr val="0000FF"/>
                </a:solidFill>
                <a:cs typeface="Arial" charset="0"/>
              </a:rPr>
              <a:t>R</a:t>
            </a:r>
            <a:r>
              <a:rPr lang="en-US" altLang="en-US" sz="2200" b="1">
                <a:solidFill>
                  <a:srgbClr val="0000FF"/>
                </a:solidFill>
                <a:cs typeface="Arial" charset="0"/>
              </a:rPr>
              <a:t> = 0.030 m</a:t>
            </a:r>
            <a:r>
              <a:rPr lang="en-US" altLang="en-US" sz="2200" b="1" baseline="30000">
                <a:solidFill>
                  <a:srgbClr val="0000FF"/>
                </a:solidFill>
                <a:cs typeface="Arial" charset="0"/>
              </a:rPr>
              <a:t>3</a:t>
            </a:r>
            <a:r>
              <a:rPr lang="en-US" altLang="en-US" sz="2200" b="1">
                <a:solidFill>
                  <a:srgbClr val="0000FF"/>
                </a:solidFill>
                <a:cs typeface="Arial" charset="0"/>
              </a:rPr>
              <a:t>/s</a:t>
            </a:r>
            <a:endParaRPr lang="en-US" altLang="en-US" sz="2400">
              <a:cs typeface="Arial" charset="0"/>
            </a:endParaRPr>
          </a:p>
        </p:txBody>
      </p:sp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4572000" y="1981200"/>
            <a:ext cx="3200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lang="en-US" altLang="en-US" sz="2600" b="1" i="1">
                <a:cs typeface="Arial" charset="0"/>
              </a:rPr>
              <a:t>v</a:t>
            </a:r>
            <a:r>
              <a:rPr lang="en-US" altLang="en-US" sz="2600" b="1" i="1" baseline="-30000">
                <a:cs typeface="Arial" charset="0"/>
              </a:rPr>
              <a:t>1 </a:t>
            </a:r>
            <a:r>
              <a:rPr lang="en-US" altLang="en-US" sz="2600" b="1" i="1">
                <a:cs typeface="Arial" charset="0"/>
              </a:rPr>
              <a:t>A</a:t>
            </a:r>
            <a:r>
              <a:rPr lang="en-US" altLang="en-US" sz="2600" b="1" i="1" baseline="-30000">
                <a:cs typeface="Arial" charset="0"/>
              </a:rPr>
              <a:t>1</a:t>
            </a:r>
            <a:r>
              <a:rPr lang="en-US" altLang="en-US" sz="2600" b="1" i="1">
                <a:cs typeface="Arial" charset="0"/>
              </a:rPr>
              <a:t> = v</a:t>
            </a:r>
            <a:r>
              <a:rPr lang="en-US" altLang="en-US" sz="2600" b="1" i="1" baseline="-30000">
                <a:cs typeface="Arial" charset="0"/>
              </a:rPr>
              <a:t>2 </a:t>
            </a:r>
            <a:r>
              <a:rPr lang="en-US" altLang="en-US" sz="2600" b="1" i="1">
                <a:cs typeface="Arial" charset="0"/>
              </a:rPr>
              <a:t>A</a:t>
            </a:r>
            <a:r>
              <a:rPr lang="en-US" altLang="en-US" sz="2600" b="1" i="1" baseline="-30000">
                <a:cs typeface="Arial" charset="0"/>
              </a:rPr>
              <a:t>2</a:t>
            </a:r>
            <a:r>
              <a:rPr lang="en-US" altLang="en-US" sz="2600" b="1" i="1">
                <a:cs typeface="Arial" charset="0"/>
              </a:rPr>
              <a:t> = R</a:t>
            </a:r>
            <a:endParaRPr lang="en-US" altLang="en-US" sz="2400">
              <a:cs typeface="Arial" charset="0"/>
            </a:endParaRPr>
          </a:p>
        </p:txBody>
      </p:sp>
      <p:graphicFrame>
        <p:nvGraphicFramePr>
          <p:cNvPr id="163845" name="Object 2"/>
          <p:cNvGraphicFramePr>
            <a:graphicFrameLocks noChangeAspect="1"/>
          </p:cNvGraphicFramePr>
          <p:nvPr/>
        </p:nvGraphicFramePr>
        <p:xfrm>
          <a:off x="4038600" y="3048000"/>
          <a:ext cx="3048000" cy="1103313"/>
        </p:xfrm>
        <a:graphic>
          <a:graphicData uri="http://schemas.openxmlformats.org/presentationml/2006/ole">
            <p:oleObj spid="_x0000_s57349" r:id="rId4" imgW="1180588" imgH="431613" progId="Equation.DSMT4">
              <p:embed/>
            </p:oleObj>
          </a:graphicData>
        </a:graphic>
      </p:graphicFrame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7086600" y="3352800"/>
            <a:ext cx="1905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600" b="1">
                <a:cs typeface="Arial" charset="0"/>
              </a:rPr>
              <a:t>= 1.49 m/s</a:t>
            </a:r>
            <a:r>
              <a:rPr lang="en-US" altLang="en-US" sz="1100">
                <a:cs typeface="Arial" charset="0"/>
              </a:rPr>
              <a:t> </a:t>
            </a:r>
            <a:endParaRPr lang="en-US" altLang="en-US" sz="2400">
              <a:cs typeface="Arial" charset="0"/>
            </a:endParaRPr>
          </a:p>
        </p:txBody>
      </p:sp>
      <p:graphicFrame>
        <p:nvGraphicFramePr>
          <p:cNvPr id="163847" name="Object 3"/>
          <p:cNvGraphicFramePr>
            <a:graphicFrameLocks noChangeAspect="1"/>
          </p:cNvGraphicFramePr>
          <p:nvPr/>
        </p:nvGraphicFramePr>
        <p:xfrm>
          <a:off x="3962400" y="4495800"/>
          <a:ext cx="3124200" cy="1096963"/>
        </p:xfrm>
        <a:graphic>
          <a:graphicData uri="http://schemas.openxmlformats.org/presentationml/2006/ole">
            <p:oleObj spid="_x0000_s57351" r:id="rId5" imgW="1218671" imgH="431613" progId="Equation.DSMT4">
              <p:embed/>
            </p:oleObj>
          </a:graphicData>
        </a:graphic>
      </p:graphicFrame>
      <p:sp>
        <p:nvSpPr>
          <p:cNvPr id="163848" name="Rectangle 8"/>
          <p:cNvSpPr>
            <a:spLocks noChangeArrowheads="1"/>
          </p:cNvSpPr>
          <p:nvPr/>
        </p:nvSpPr>
        <p:spPr bwMode="auto">
          <a:xfrm>
            <a:off x="7086600" y="4800600"/>
            <a:ext cx="1828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600" b="1">
                <a:cs typeface="Arial" charset="0"/>
              </a:rPr>
              <a:t>= 3.82 m/s</a:t>
            </a:r>
            <a:r>
              <a:rPr lang="en-US" altLang="en-US" sz="1100">
                <a:cs typeface="Arial" charset="0"/>
              </a:rPr>
              <a:t> </a:t>
            </a:r>
            <a:endParaRPr lang="en-US" altLang="en-US" sz="2400">
              <a:cs typeface="Arial" charset="0"/>
            </a:endParaRPr>
          </a:p>
        </p:txBody>
      </p:sp>
      <p:pic>
        <p:nvPicPr>
          <p:cNvPr id="5735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2133600"/>
            <a:ext cx="3124200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3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3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 autoUpdateAnimBg="0"/>
      <p:bldP spid="163844" grpId="0" build="p" autoUpdateAnimBg="0"/>
      <p:bldP spid="163846" grpId="0" build="p" autoUpdateAnimBg="0"/>
      <p:bldP spid="163848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890" name="Object 2"/>
          <p:cNvGraphicFramePr>
            <a:graphicFrameLocks noChangeAspect="1"/>
          </p:cNvGraphicFramePr>
          <p:nvPr/>
        </p:nvGraphicFramePr>
        <p:xfrm>
          <a:off x="762000" y="762000"/>
          <a:ext cx="6172200" cy="1049338"/>
        </p:xfrm>
        <a:graphic>
          <a:graphicData uri="http://schemas.openxmlformats.org/presentationml/2006/ole">
            <p:oleObj spid="_x0000_s58370" r:id="rId4" imgW="2298700" imgH="393700" progId="Equation.DSMT4">
              <p:embed/>
            </p:oleObj>
          </a:graphicData>
        </a:graphic>
      </p:graphicFrame>
      <p:graphicFrame>
        <p:nvGraphicFramePr>
          <p:cNvPr id="165891" name="Object 3"/>
          <p:cNvGraphicFramePr>
            <a:graphicFrameLocks noChangeAspect="1"/>
          </p:cNvGraphicFramePr>
          <p:nvPr/>
        </p:nvGraphicFramePr>
        <p:xfrm>
          <a:off x="609600" y="1905000"/>
          <a:ext cx="5867400" cy="1073150"/>
        </p:xfrm>
        <a:graphic>
          <a:graphicData uri="http://schemas.openxmlformats.org/presentationml/2006/ole">
            <p:oleObj spid="_x0000_s58371" r:id="rId5" imgW="2133600" imgH="393700" progId="Equation.DSMT4">
              <p:embed/>
            </p:oleObj>
          </a:graphicData>
        </a:graphic>
      </p:graphicFrame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228600" y="3124200"/>
            <a:ext cx="8763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lang="en-US" altLang="en-US" sz="2600" b="1">
                <a:cs typeface="Arial" charset="0"/>
              </a:rPr>
              <a:t>         = 2x10</a:t>
            </a:r>
            <a:r>
              <a:rPr lang="en-US" altLang="en-US" sz="2600" b="1" baseline="30000">
                <a:cs typeface="Arial" charset="0"/>
              </a:rPr>
              <a:t>5</a:t>
            </a:r>
            <a:r>
              <a:rPr lang="en-US" altLang="en-US" sz="2600" b="1">
                <a:cs typeface="Arial" charset="0"/>
              </a:rPr>
              <a:t> + ½ (800)(1.49</a:t>
            </a:r>
            <a:r>
              <a:rPr lang="en-US" altLang="en-US" sz="2600" b="1" baseline="30000">
                <a:cs typeface="Arial" charset="0"/>
              </a:rPr>
              <a:t>2</a:t>
            </a:r>
            <a:r>
              <a:rPr lang="en-US" altLang="en-US" sz="2600" b="1">
                <a:cs typeface="Arial" charset="0"/>
              </a:rPr>
              <a:t> - 3.82</a:t>
            </a:r>
            <a:r>
              <a:rPr lang="en-US" altLang="en-US" sz="2600" b="1" baseline="30000">
                <a:cs typeface="Arial" charset="0"/>
              </a:rPr>
              <a:t>2</a:t>
            </a:r>
            <a:r>
              <a:rPr lang="en-US" altLang="en-US" sz="2600" b="1">
                <a:cs typeface="Arial" charset="0"/>
              </a:rPr>
              <a:t>) + 800 (9.8) (0-6)</a:t>
            </a:r>
            <a:endParaRPr lang="en-US" altLang="en-US" sz="1200">
              <a:cs typeface="Arial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en-US" altLang="en-US" sz="2600" b="1">
                <a:cs typeface="Arial" charset="0"/>
              </a:rPr>
              <a:t>         = </a:t>
            </a:r>
            <a:r>
              <a:rPr lang="en-US" altLang="en-US" sz="2600" b="1">
                <a:solidFill>
                  <a:srgbClr val="CC0000"/>
                </a:solidFill>
                <a:cs typeface="Arial" charset="0"/>
              </a:rPr>
              <a:t>1.48x10</a:t>
            </a:r>
            <a:r>
              <a:rPr lang="en-US" altLang="en-US" sz="2600" b="1" baseline="30000">
                <a:solidFill>
                  <a:srgbClr val="CC0000"/>
                </a:solidFill>
                <a:cs typeface="Arial" charset="0"/>
              </a:rPr>
              <a:t>5</a:t>
            </a:r>
            <a:r>
              <a:rPr lang="en-US" altLang="en-US" sz="2600" b="1">
                <a:solidFill>
                  <a:srgbClr val="CC0000"/>
                </a:solidFill>
                <a:cs typeface="Arial" charset="0"/>
              </a:rPr>
              <a:t> Pa</a:t>
            </a:r>
            <a:endParaRPr lang="en-US" altLang="en-US" sz="2400">
              <a:solidFill>
                <a:srgbClr val="CC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5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5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2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CC0000"/>
                </a:solidFill>
                <a:cs typeface="Times New Roman" pitchFamily="18" charset="0"/>
              </a:rPr>
              <a:t>2003B6.</a:t>
            </a:r>
            <a:r>
              <a:rPr lang="en-US" altLang="en-US" sz="2400" b="1">
                <a:cs typeface="Times New Roman" pitchFamily="18" charset="0"/>
              </a:rPr>
              <a:t> A diver descends from a salvage ship to the ocean floor at a depth of 35 m below the surface. The density of ocean water is 1.025 x 10</a:t>
            </a:r>
            <a:r>
              <a:rPr lang="en-US" altLang="en-US" sz="2400" b="1" baseline="30000">
                <a:cs typeface="Times New Roman" pitchFamily="18" charset="0"/>
              </a:rPr>
              <a:t>3</a:t>
            </a:r>
            <a:r>
              <a:rPr lang="en-US" altLang="en-US" sz="2400" b="1">
                <a:cs typeface="Times New Roman" pitchFamily="18" charset="0"/>
              </a:rPr>
              <a:t> kg/m</a:t>
            </a:r>
            <a:r>
              <a:rPr lang="en-US" altLang="en-US" sz="2400" b="1" baseline="30000">
                <a:cs typeface="Times New Roman" pitchFamily="18" charset="0"/>
              </a:rPr>
              <a:t>3</a:t>
            </a:r>
            <a:r>
              <a:rPr lang="en-US" altLang="en-US" sz="2400" b="1">
                <a:cs typeface="Times New Roman" pitchFamily="18" charset="0"/>
              </a:rPr>
              <a:t>.</a:t>
            </a:r>
            <a:endParaRPr lang="en-US" altLang="en-US" sz="2400">
              <a:cs typeface="Times New Roman" pitchFamily="18" charset="0"/>
            </a:endParaRPr>
          </a:p>
          <a:p>
            <a:pPr eaLnBrk="0" hangingPunct="0"/>
            <a:r>
              <a:rPr lang="en-US" altLang="en-US" sz="2400" b="1">
                <a:solidFill>
                  <a:srgbClr val="CC0000"/>
                </a:solidFill>
                <a:cs typeface="Times New Roman" pitchFamily="18" charset="0"/>
              </a:rPr>
              <a:t>a. </a:t>
            </a:r>
            <a:r>
              <a:rPr lang="en-US" altLang="en-US" sz="2400" b="1">
                <a:solidFill>
                  <a:schemeClr val="accent2"/>
                </a:solidFill>
                <a:cs typeface="Times New Roman" pitchFamily="18" charset="0"/>
              </a:rPr>
              <a:t>Calculate the gauge pressure on the diver on the ocean floor.</a:t>
            </a:r>
            <a:endParaRPr lang="en-US" altLang="en-US" sz="240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59395" name="Rectangle 4"/>
          <p:cNvSpPr>
            <a:spLocks noChangeArrowheads="1"/>
          </p:cNvSpPr>
          <p:nvPr/>
        </p:nvSpPr>
        <p:spPr bwMode="auto">
          <a:xfrm>
            <a:off x="0" y="34290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CC0000"/>
                </a:solidFill>
                <a:cs typeface="Times New Roman" pitchFamily="18" charset="0"/>
              </a:rPr>
              <a:t>b. </a:t>
            </a:r>
            <a:r>
              <a:rPr lang="en-US" altLang="en-US" sz="2400" b="1">
                <a:solidFill>
                  <a:schemeClr val="accent2"/>
                </a:solidFill>
                <a:cs typeface="Times New Roman" pitchFamily="18" charset="0"/>
              </a:rPr>
              <a:t>Calculate the absolute pressure on the diver on the ocean floor.</a:t>
            </a:r>
            <a:endParaRPr lang="en-US" altLang="en-US" sz="2400">
              <a:solidFill>
                <a:schemeClr val="accent2"/>
              </a:solidFill>
              <a:cs typeface="Times New Roman" pitchFamily="18" charset="0"/>
            </a:endParaRPr>
          </a:p>
        </p:txBody>
      </p:sp>
      <p:graphicFrame>
        <p:nvGraphicFramePr>
          <p:cNvPr id="167944" name="Object 2"/>
          <p:cNvGraphicFramePr>
            <a:graphicFrameLocks noChangeAspect="1"/>
          </p:cNvGraphicFramePr>
          <p:nvPr/>
        </p:nvGraphicFramePr>
        <p:xfrm>
          <a:off x="1371600" y="1905000"/>
          <a:ext cx="1600200" cy="588963"/>
        </p:xfrm>
        <a:graphic>
          <a:graphicData uri="http://schemas.openxmlformats.org/presentationml/2006/ole">
            <p:oleObj spid="_x0000_s59396" name="Equation" r:id="rId4" imgW="622030" imgH="228501" progId="Equation.DSMT4">
              <p:embed/>
            </p:oleObj>
          </a:graphicData>
        </a:graphic>
      </p:graphicFrame>
      <p:graphicFrame>
        <p:nvGraphicFramePr>
          <p:cNvPr id="167945" name="Object 3"/>
          <p:cNvGraphicFramePr>
            <a:graphicFrameLocks noChangeAspect="1"/>
          </p:cNvGraphicFramePr>
          <p:nvPr/>
        </p:nvGraphicFramePr>
        <p:xfrm>
          <a:off x="1752600" y="2590800"/>
          <a:ext cx="4572000" cy="541338"/>
        </p:xfrm>
        <a:graphic>
          <a:graphicData uri="http://schemas.openxmlformats.org/presentationml/2006/ole">
            <p:oleObj spid="_x0000_s59397" name="Equation" r:id="rId5" imgW="1930400" imgH="228600" progId="Equation.DSMT4">
              <p:embed/>
            </p:oleObj>
          </a:graphicData>
        </a:graphic>
      </p:graphicFrame>
      <p:sp>
        <p:nvSpPr>
          <p:cNvPr id="167946" name="Rectangle 10"/>
          <p:cNvSpPr>
            <a:spLocks noChangeArrowheads="1"/>
          </p:cNvSpPr>
          <p:nvPr/>
        </p:nvSpPr>
        <p:spPr bwMode="auto">
          <a:xfrm>
            <a:off x="6324600" y="2590800"/>
            <a:ext cx="22828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600" b="1">
                <a:cs typeface="Times New Roman" pitchFamily="18" charset="0"/>
              </a:rPr>
              <a:t>= </a:t>
            </a:r>
            <a:r>
              <a:rPr lang="en-US" altLang="en-US" sz="2600" b="1">
                <a:solidFill>
                  <a:srgbClr val="CC0000"/>
                </a:solidFill>
                <a:cs typeface="Times New Roman" pitchFamily="18" charset="0"/>
              </a:rPr>
              <a:t>3.5 x 10</a:t>
            </a:r>
            <a:r>
              <a:rPr lang="en-US" altLang="en-US" sz="2600" b="1" baseline="30000">
                <a:solidFill>
                  <a:srgbClr val="CC0000"/>
                </a:solidFill>
                <a:cs typeface="Times New Roman" pitchFamily="18" charset="0"/>
              </a:rPr>
              <a:t>5</a:t>
            </a:r>
            <a:r>
              <a:rPr lang="en-US" altLang="en-US" sz="2600" b="1">
                <a:solidFill>
                  <a:srgbClr val="CC0000"/>
                </a:solidFill>
                <a:cs typeface="Times New Roman" pitchFamily="18" charset="0"/>
              </a:rPr>
              <a:t> Pa</a:t>
            </a:r>
          </a:p>
        </p:txBody>
      </p:sp>
      <p:graphicFrame>
        <p:nvGraphicFramePr>
          <p:cNvPr id="167948" name="Object 4"/>
          <p:cNvGraphicFramePr>
            <a:graphicFrameLocks noChangeAspect="1"/>
          </p:cNvGraphicFramePr>
          <p:nvPr/>
        </p:nvGraphicFramePr>
        <p:xfrm>
          <a:off x="1219200" y="4038600"/>
          <a:ext cx="2819400" cy="625475"/>
        </p:xfrm>
        <a:graphic>
          <a:graphicData uri="http://schemas.openxmlformats.org/presentationml/2006/ole">
            <p:oleObj spid="_x0000_s59399" name="Equation" r:id="rId6" imgW="1028700" imgH="228600" progId="Equation.DSMT4">
              <p:embed/>
            </p:oleObj>
          </a:graphicData>
        </a:graphic>
      </p:graphicFrame>
      <p:sp>
        <p:nvSpPr>
          <p:cNvPr id="167950" name="Rectangle 14"/>
          <p:cNvSpPr>
            <a:spLocks noChangeArrowheads="1"/>
          </p:cNvSpPr>
          <p:nvPr/>
        </p:nvSpPr>
        <p:spPr bwMode="auto">
          <a:xfrm>
            <a:off x="5486400" y="4953000"/>
            <a:ext cx="22828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600" b="1">
                <a:cs typeface="Times New Roman" pitchFamily="18" charset="0"/>
              </a:rPr>
              <a:t>= </a:t>
            </a:r>
            <a:r>
              <a:rPr lang="en-US" altLang="en-US" sz="2600" b="1">
                <a:solidFill>
                  <a:srgbClr val="CC0000"/>
                </a:solidFill>
                <a:cs typeface="Times New Roman" pitchFamily="18" charset="0"/>
              </a:rPr>
              <a:t>4.5 x 10</a:t>
            </a:r>
            <a:r>
              <a:rPr lang="en-US" altLang="en-US" sz="2600" b="1" baseline="30000">
                <a:solidFill>
                  <a:srgbClr val="CC0000"/>
                </a:solidFill>
                <a:cs typeface="Times New Roman" pitchFamily="18" charset="0"/>
              </a:rPr>
              <a:t>5</a:t>
            </a:r>
            <a:r>
              <a:rPr lang="en-US" altLang="en-US" sz="2600" b="1">
                <a:solidFill>
                  <a:srgbClr val="CC0000"/>
                </a:solidFill>
                <a:cs typeface="Times New Roman" pitchFamily="18" charset="0"/>
              </a:rPr>
              <a:t> Pa</a:t>
            </a:r>
          </a:p>
        </p:txBody>
      </p:sp>
      <p:graphicFrame>
        <p:nvGraphicFramePr>
          <p:cNvPr id="167951" name="Object 5"/>
          <p:cNvGraphicFramePr>
            <a:graphicFrameLocks noChangeAspect="1"/>
          </p:cNvGraphicFramePr>
          <p:nvPr/>
        </p:nvGraphicFramePr>
        <p:xfrm>
          <a:off x="1295400" y="4876800"/>
          <a:ext cx="4191000" cy="523875"/>
        </p:xfrm>
        <a:graphic>
          <a:graphicData uri="http://schemas.openxmlformats.org/presentationml/2006/ole">
            <p:oleObj spid="_x0000_s59401" name="Equation" r:id="rId7" imgW="1625600" imgH="203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7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7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6" grpId="0" build="p" autoUpdateAnimBg="0"/>
      <p:bldP spid="167950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>
                <a:cs typeface="Times New Roman" pitchFamily="18" charset="0"/>
              </a:rPr>
              <a:t>The diver finds a rectangular aluminum plate having dimensions 1.0 m x 2.0 m x 0.03 m. A hoisting cable is lowered from the ship and the diver connects it to the plate. The density of aluminum is 2.7 x 10</a:t>
            </a:r>
            <a:r>
              <a:rPr lang="en-US" altLang="en-US" sz="2400" b="1" baseline="30000">
                <a:cs typeface="Times New Roman" pitchFamily="18" charset="0"/>
              </a:rPr>
              <a:t>3</a:t>
            </a:r>
            <a:r>
              <a:rPr lang="en-US" altLang="en-US" sz="2400" b="1">
                <a:cs typeface="Times New Roman" pitchFamily="18" charset="0"/>
              </a:rPr>
              <a:t> kg/m</a:t>
            </a:r>
            <a:r>
              <a:rPr lang="en-US" altLang="en-US" sz="2400" b="1" baseline="30000">
                <a:cs typeface="Times New Roman" pitchFamily="18" charset="0"/>
              </a:rPr>
              <a:t>3</a:t>
            </a:r>
            <a:r>
              <a:rPr lang="en-US" altLang="en-US" sz="2400" b="1">
                <a:cs typeface="Times New Roman" pitchFamily="18" charset="0"/>
              </a:rPr>
              <a:t>. Ignore the effects of viscosity.</a:t>
            </a:r>
            <a:endParaRPr lang="en-US" altLang="en-US" sz="2400">
              <a:cs typeface="Times New Roman" pitchFamily="18" charset="0"/>
            </a:endParaRPr>
          </a:p>
          <a:p>
            <a:pPr eaLnBrk="0" hangingPunct="0"/>
            <a:r>
              <a:rPr lang="en-US" altLang="en-US" sz="2400" b="1">
                <a:solidFill>
                  <a:srgbClr val="CC0000"/>
                </a:solidFill>
                <a:cs typeface="Times New Roman" pitchFamily="18" charset="0"/>
              </a:rPr>
              <a:t>c. </a:t>
            </a:r>
            <a:r>
              <a:rPr lang="en-US" altLang="en-US" sz="2400" b="1">
                <a:solidFill>
                  <a:schemeClr val="accent2"/>
                </a:solidFill>
                <a:cs typeface="Times New Roman" pitchFamily="18" charset="0"/>
              </a:rPr>
              <a:t>Calculate the tension in the cable if it lifts the plate upward at a slow, constant velocity.</a:t>
            </a:r>
            <a:endParaRPr lang="en-US" altLang="en-US" sz="240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169988" name="Line 4"/>
          <p:cNvSpPr>
            <a:spLocks noChangeShapeType="1"/>
          </p:cNvSpPr>
          <p:nvPr/>
        </p:nvSpPr>
        <p:spPr bwMode="auto">
          <a:xfrm>
            <a:off x="685800" y="3200400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9989" name="Line 5"/>
          <p:cNvSpPr>
            <a:spLocks noChangeShapeType="1"/>
          </p:cNvSpPr>
          <p:nvPr/>
        </p:nvSpPr>
        <p:spPr bwMode="auto">
          <a:xfrm flipV="1">
            <a:off x="685800" y="35814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421" name="Line 6"/>
          <p:cNvSpPr>
            <a:spLocks noChangeShapeType="1"/>
          </p:cNvSpPr>
          <p:nvPr/>
        </p:nvSpPr>
        <p:spPr bwMode="auto">
          <a:xfrm flipV="1">
            <a:off x="990600" y="3657600"/>
            <a:ext cx="0" cy="304800"/>
          </a:xfrm>
          <a:prstGeom prst="line">
            <a:avLst/>
          </a:prstGeom>
          <a:noFill/>
          <a:ln w="19050">
            <a:solidFill>
              <a:srgbClr val="66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9991" name="Rectangle 7"/>
          <p:cNvSpPr>
            <a:spLocks noChangeArrowheads="1"/>
          </p:cNvSpPr>
          <p:nvPr/>
        </p:nvSpPr>
        <p:spPr bwMode="auto">
          <a:xfrm>
            <a:off x="533400" y="2819400"/>
            <a:ext cx="417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cs typeface="Times New Roman" pitchFamily="18" charset="0"/>
              </a:rPr>
              <a:t>F</a:t>
            </a:r>
            <a:r>
              <a:rPr lang="en-US" altLang="en-US" b="1" baseline="-25000">
                <a:cs typeface="Times New Roman" pitchFamily="18" charset="0"/>
              </a:rPr>
              <a:t>T</a:t>
            </a:r>
          </a:p>
        </p:txBody>
      </p:sp>
      <p:sp>
        <p:nvSpPr>
          <p:cNvPr id="169992" name="Rectangle 8"/>
          <p:cNvSpPr>
            <a:spLocks noChangeArrowheads="1"/>
          </p:cNvSpPr>
          <p:nvPr/>
        </p:nvSpPr>
        <p:spPr bwMode="auto">
          <a:xfrm>
            <a:off x="228600" y="3505200"/>
            <a:ext cx="433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cs typeface="Times New Roman" pitchFamily="18" charset="0"/>
              </a:rPr>
              <a:t>F</a:t>
            </a:r>
            <a:r>
              <a:rPr lang="en-US" altLang="en-US" b="1" baseline="-25000">
                <a:cs typeface="Times New Roman" pitchFamily="18" charset="0"/>
              </a:rPr>
              <a:t>B</a:t>
            </a:r>
          </a:p>
        </p:txBody>
      </p:sp>
      <p:sp>
        <p:nvSpPr>
          <p:cNvPr id="169993" name="Rectangle 9"/>
          <p:cNvSpPr>
            <a:spLocks noChangeArrowheads="1"/>
          </p:cNvSpPr>
          <p:nvPr/>
        </p:nvSpPr>
        <p:spPr bwMode="auto">
          <a:xfrm>
            <a:off x="533400" y="4724400"/>
            <a:ext cx="442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cs typeface="Times New Roman" pitchFamily="18" charset="0"/>
              </a:rPr>
              <a:t>F</a:t>
            </a:r>
            <a:r>
              <a:rPr lang="en-US" altLang="en-US" b="1" baseline="-25000">
                <a:cs typeface="Times New Roman" pitchFamily="18" charset="0"/>
              </a:rPr>
              <a:t>G</a:t>
            </a:r>
          </a:p>
        </p:txBody>
      </p:sp>
      <p:graphicFrame>
        <p:nvGraphicFramePr>
          <p:cNvPr id="169995" name="Object 2"/>
          <p:cNvGraphicFramePr>
            <a:graphicFrameLocks noChangeAspect="1"/>
          </p:cNvGraphicFramePr>
          <p:nvPr/>
        </p:nvGraphicFramePr>
        <p:xfrm>
          <a:off x="2819400" y="3505200"/>
          <a:ext cx="3657600" cy="582613"/>
        </p:xfrm>
        <a:graphic>
          <a:graphicData uri="http://schemas.openxmlformats.org/presentationml/2006/ole">
            <p:oleObj spid="_x0000_s60425" name="Equation" r:id="rId4" imgW="1435100" imgH="228600" progId="Equation.DSMT4">
              <p:embed/>
            </p:oleObj>
          </a:graphicData>
        </a:graphic>
      </p:graphicFrame>
      <p:graphicFrame>
        <p:nvGraphicFramePr>
          <p:cNvPr id="169996" name="Object 3"/>
          <p:cNvGraphicFramePr>
            <a:graphicFrameLocks noChangeAspect="1"/>
          </p:cNvGraphicFramePr>
          <p:nvPr/>
        </p:nvGraphicFramePr>
        <p:xfrm>
          <a:off x="1295400" y="4114800"/>
          <a:ext cx="5334000" cy="679450"/>
        </p:xfrm>
        <a:graphic>
          <a:graphicData uri="http://schemas.openxmlformats.org/presentationml/2006/ole">
            <p:oleObj spid="_x0000_s60426" name="Equation" r:id="rId5" imgW="1892300" imgH="241300" progId="Equation.DSMT4">
              <p:embed/>
            </p:oleObj>
          </a:graphicData>
        </a:graphic>
      </p:graphicFrame>
      <p:sp>
        <p:nvSpPr>
          <p:cNvPr id="169998" name="Rectangle 14"/>
          <p:cNvSpPr>
            <a:spLocks noChangeArrowheads="1"/>
          </p:cNvSpPr>
          <p:nvPr/>
        </p:nvSpPr>
        <p:spPr bwMode="auto">
          <a:xfrm>
            <a:off x="2895600" y="2971800"/>
            <a:ext cx="5326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 i="1">
                <a:cs typeface="Times New Roman" pitchFamily="18" charset="0"/>
              </a:rPr>
              <a:t>V</a:t>
            </a:r>
            <a:r>
              <a:rPr lang="en-US" altLang="en-US" sz="2400" b="1">
                <a:cs typeface="Times New Roman" pitchFamily="18" charset="0"/>
              </a:rPr>
              <a:t> = 1.0 m x 2.0 m x 0.03 m = 0.06 m</a:t>
            </a:r>
            <a:r>
              <a:rPr lang="en-US" altLang="en-US" sz="2400" b="1" baseline="30000">
                <a:cs typeface="Times New Roman" pitchFamily="18" charset="0"/>
              </a:rPr>
              <a:t>3</a:t>
            </a:r>
          </a:p>
        </p:txBody>
      </p:sp>
      <p:sp>
        <p:nvSpPr>
          <p:cNvPr id="169999" name="Rectangle 15"/>
          <p:cNvSpPr>
            <a:spLocks noChangeArrowheads="1"/>
          </p:cNvSpPr>
          <p:nvPr/>
        </p:nvSpPr>
        <p:spPr bwMode="auto">
          <a:xfrm>
            <a:off x="1981200" y="5638800"/>
            <a:ext cx="13509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600" b="1">
                <a:cs typeface="Times New Roman" pitchFamily="18" charset="0"/>
              </a:rPr>
              <a:t>= </a:t>
            </a:r>
            <a:r>
              <a:rPr lang="en-US" altLang="en-US" sz="2600" b="1">
                <a:solidFill>
                  <a:srgbClr val="CC0000"/>
                </a:solidFill>
                <a:cs typeface="Times New Roman" pitchFamily="18" charset="0"/>
              </a:rPr>
              <a:t>985 N</a:t>
            </a:r>
          </a:p>
        </p:txBody>
      </p:sp>
      <p:graphicFrame>
        <p:nvGraphicFramePr>
          <p:cNvPr id="170001" name="Object 4"/>
          <p:cNvGraphicFramePr>
            <a:graphicFrameLocks noChangeAspect="1"/>
          </p:cNvGraphicFramePr>
          <p:nvPr/>
        </p:nvGraphicFramePr>
        <p:xfrm>
          <a:off x="1905000" y="4876800"/>
          <a:ext cx="7239000" cy="671513"/>
        </p:xfrm>
        <a:graphic>
          <a:graphicData uri="http://schemas.openxmlformats.org/presentationml/2006/ole">
            <p:oleObj spid="_x0000_s60429" name="Equation" r:id="rId6" imgW="3009900" imgH="279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9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9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9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9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0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9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8" grpId="0" animBg="1"/>
      <p:bldP spid="169989" grpId="0" animBg="1"/>
      <p:bldP spid="169991" grpId="0" build="p" autoUpdateAnimBg="0"/>
      <p:bldP spid="169992" grpId="0" build="p" autoUpdateAnimBg="0"/>
      <p:bldP spid="169993" grpId="0" build="p" autoUpdateAnimBg="0"/>
      <p:bldP spid="169998" grpId="0" build="p" autoUpdateAnimBg="0"/>
      <p:bldP spid="169999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CC0000"/>
                </a:solidFill>
                <a:cs typeface="Times New Roman" pitchFamily="18" charset="0"/>
              </a:rPr>
              <a:t>d. </a:t>
            </a:r>
            <a:r>
              <a:rPr lang="en-US" altLang="en-US" sz="2400" b="1">
                <a:solidFill>
                  <a:schemeClr val="accent2"/>
                </a:solidFill>
                <a:cs typeface="Times New Roman" pitchFamily="18" charset="0"/>
              </a:rPr>
              <a:t>Will the tension in the hoisting cable increase, decrease, or remain the same if the plate accelerates upward at 0.05 m/s</a:t>
            </a:r>
            <a:r>
              <a:rPr lang="en-US" altLang="en-US" sz="2400" b="1" baseline="30000">
                <a:solidFill>
                  <a:schemeClr val="accent2"/>
                </a:solidFill>
                <a:cs typeface="Times New Roman" pitchFamily="18" charset="0"/>
              </a:rPr>
              <a:t>2</a:t>
            </a:r>
            <a:r>
              <a:rPr lang="en-US" altLang="en-US" sz="2400" b="1">
                <a:solidFill>
                  <a:schemeClr val="accent2"/>
                </a:solidFill>
                <a:cs typeface="Times New Roman" pitchFamily="18" charset="0"/>
              </a:rPr>
              <a:t>?</a:t>
            </a:r>
            <a:endParaRPr lang="en-US" altLang="en-US" sz="1200">
              <a:solidFill>
                <a:schemeClr val="accent2"/>
              </a:solidFill>
              <a:cs typeface="Times New Roman" pitchFamily="18" charset="0"/>
            </a:endParaRPr>
          </a:p>
          <a:p>
            <a:pPr eaLnBrk="0" hangingPunct="0"/>
            <a:r>
              <a:rPr lang="en-US" altLang="en-US" sz="2400" b="1">
                <a:cs typeface="Times New Roman" pitchFamily="18" charset="0"/>
              </a:rPr>
              <a:t> </a:t>
            </a:r>
            <a:endParaRPr lang="en-US" altLang="en-US" sz="1200">
              <a:cs typeface="Times New Roman" pitchFamily="18" charset="0"/>
            </a:endParaRPr>
          </a:p>
          <a:p>
            <a:pPr eaLnBrk="0" hangingPunct="0"/>
            <a:r>
              <a:rPr lang="en-US" altLang="en-US" sz="2400" b="1">
                <a:cs typeface="Times New Roman" pitchFamily="18" charset="0"/>
              </a:rPr>
              <a:t>_____increase	_____decrease	_____remain the same</a:t>
            </a:r>
          </a:p>
          <a:p>
            <a:pPr eaLnBrk="0" hangingPunct="0"/>
            <a:r>
              <a:rPr lang="en-US" altLang="en-US" sz="2400" b="1">
                <a:cs typeface="Times New Roman" pitchFamily="18" charset="0"/>
              </a:rPr>
              <a:t>Explain your reasoning.</a:t>
            </a:r>
            <a:endParaRPr lang="en-US" altLang="en-US">
              <a:cs typeface="Times New Roman" pitchFamily="18" charset="0"/>
            </a:endParaRPr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228600" y="1219200"/>
            <a:ext cx="463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CC0000"/>
                </a:solidFill>
                <a:cs typeface="Times New Roman" pitchFamily="18" charset="0"/>
                <a:sym typeface="Wingdings" charset="2"/>
              </a:rPr>
              <a:t></a:t>
            </a:r>
          </a:p>
        </p:txBody>
      </p:sp>
      <p:graphicFrame>
        <p:nvGraphicFramePr>
          <p:cNvPr id="172038" name="Object 2"/>
          <p:cNvGraphicFramePr>
            <a:graphicFrameLocks noChangeAspect="1"/>
          </p:cNvGraphicFramePr>
          <p:nvPr/>
        </p:nvGraphicFramePr>
        <p:xfrm>
          <a:off x="1752600" y="2438400"/>
          <a:ext cx="3124200" cy="1250950"/>
        </p:xfrm>
        <a:graphic>
          <a:graphicData uri="http://schemas.openxmlformats.org/presentationml/2006/ole">
            <p:oleObj spid="_x0000_s61444" name="Equation" r:id="rId4" imgW="114300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2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lang="en-US" altLang="en-US" sz="2600" b="1">
                <a:solidFill>
                  <a:srgbClr val="800080"/>
                </a:solidFill>
                <a:cs typeface="Arial" charset="0"/>
              </a:rPr>
              <a:t>DENSITY</a:t>
            </a:r>
            <a:endParaRPr lang="en-US" altLang="en-US" sz="1200">
              <a:cs typeface="Arial" charset="0"/>
            </a:endParaRPr>
          </a:p>
          <a:p>
            <a:pPr eaLnBrk="0" hangingPunct="0">
              <a:tabLst>
                <a:tab pos="457200" algn="l"/>
              </a:tabLst>
            </a:pPr>
            <a:endParaRPr lang="en-US" altLang="en-US" sz="1200">
              <a:cs typeface="Arial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en-US" altLang="en-US" sz="2600" b="1">
                <a:solidFill>
                  <a:srgbClr val="333399"/>
                </a:solidFill>
                <a:cs typeface="Arial" charset="0"/>
              </a:rPr>
              <a:t>The </a:t>
            </a:r>
            <a:r>
              <a:rPr lang="en-US" altLang="en-US" sz="2600" b="1" i="1">
                <a:solidFill>
                  <a:srgbClr val="800080"/>
                </a:solidFill>
                <a:cs typeface="Arial" charset="0"/>
              </a:rPr>
              <a:t>density</a:t>
            </a:r>
            <a:r>
              <a:rPr lang="en-US" altLang="en-US" sz="2600" b="1">
                <a:solidFill>
                  <a:srgbClr val="800080"/>
                </a:solidFill>
                <a:cs typeface="Arial" charset="0"/>
              </a:rPr>
              <a:t> </a:t>
            </a:r>
            <a:r>
              <a:rPr lang="en-US" altLang="en-US" sz="2600" b="1">
                <a:solidFill>
                  <a:srgbClr val="333399"/>
                </a:solidFill>
                <a:cs typeface="Arial" charset="0"/>
              </a:rPr>
              <a:t>(</a:t>
            </a:r>
            <a:r>
              <a:rPr lang="en-US" altLang="en-US" sz="2600" b="1" i="1">
                <a:solidFill>
                  <a:srgbClr val="333399"/>
                </a:solidFill>
                <a:cs typeface="Arial" charset="0"/>
              </a:rPr>
              <a:t>ρ</a:t>
            </a:r>
            <a:r>
              <a:rPr lang="en-US" altLang="en-US" sz="2600" b="1">
                <a:solidFill>
                  <a:srgbClr val="333399"/>
                </a:solidFill>
                <a:cs typeface="Arial" charset="0"/>
              </a:rPr>
              <a:t>) of a substance is defined as the quantity of </a:t>
            </a:r>
            <a:r>
              <a:rPr lang="en-US" altLang="en-US" sz="2600" b="1">
                <a:solidFill>
                  <a:srgbClr val="800080"/>
                </a:solidFill>
                <a:cs typeface="Arial" charset="0"/>
              </a:rPr>
              <a:t>mass</a:t>
            </a:r>
            <a:r>
              <a:rPr lang="en-US" altLang="en-US" sz="2600" b="1">
                <a:solidFill>
                  <a:srgbClr val="333399"/>
                </a:solidFill>
                <a:cs typeface="Arial" charset="0"/>
              </a:rPr>
              <a:t> (</a:t>
            </a:r>
            <a:r>
              <a:rPr lang="en-US" altLang="en-US" sz="2600" b="1" i="1">
                <a:solidFill>
                  <a:srgbClr val="333399"/>
                </a:solidFill>
                <a:cs typeface="Arial" charset="0"/>
              </a:rPr>
              <a:t>m</a:t>
            </a:r>
            <a:r>
              <a:rPr lang="en-US" altLang="en-US" sz="2600" b="1">
                <a:solidFill>
                  <a:srgbClr val="333399"/>
                </a:solidFill>
                <a:cs typeface="Arial" charset="0"/>
              </a:rPr>
              <a:t>) per unit </a:t>
            </a:r>
            <a:r>
              <a:rPr lang="en-US" altLang="en-US" sz="2600" b="1">
                <a:solidFill>
                  <a:srgbClr val="800080"/>
                </a:solidFill>
                <a:cs typeface="Arial" charset="0"/>
              </a:rPr>
              <a:t>volume</a:t>
            </a:r>
            <a:r>
              <a:rPr lang="en-US" altLang="en-US" sz="2600" b="1">
                <a:solidFill>
                  <a:srgbClr val="333399"/>
                </a:solidFill>
                <a:cs typeface="Arial" charset="0"/>
              </a:rPr>
              <a:t> (</a:t>
            </a:r>
            <a:r>
              <a:rPr lang="en-US" altLang="en-US" sz="2600" b="1" i="1">
                <a:solidFill>
                  <a:srgbClr val="333399"/>
                </a:solidFill>
                <a:cs typeface="Arial" charset="0"/>
              </a:rPr>
              <a:t>V</a:t>
            </a:r>
            <a:r>
              <a:rPr lang="en-US" altLang="en-US" sz="2600" b="1">
                <a:solidFill>
                  <a:srgbClr val="333399"/>
                </a:solidFill>
                <a:cs typeface="Arial" charset="0"/>
              </a:rPr>
              <a:t>):</a:t>
            </a:r>
            <a:endParaRPr lang="en-US" altLang="en-US" sz="2400">
              <a:cs typeface="Arial" charset="0"/>
            </a:endParaRPr>
          </a:p>
        </p:txBody>
      </p:sp>
      <p:graphicFrame>
        <p:nvGraphicFramePr>
          <p:cNvPr id="24579" name="Object 2"/>
          <p:cNvGraphicFramePr>
            <a:graphicFrameLocks noChangeAspect="1"/>
          </p:cNvGraphicFramePr>
          <p:nvPr/>
        </p:nvGraphicFramePr>
        <p:xfrm>
          <a:off x="3352800" y="1828800"/>
          <a:ext cx="1219200" cy="1119188"/>
        </p:xfrm>
        <a:graphic>
          <a:graphicData uri="http://schemas.openxmlformats.org/presentationml/2006/ole">
            <p:oleObj spid="_x0000_s37891" r:id="rId4" imgW="431613" imgH="393529" progId="Equation.DSMT4">
              <p:embed/>
            </p:oleObj>
          </a:graphicData>
        </a:graphic>
      </p:graphicFrame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352800"/>
            <a:ext cx="91440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600" b="1">
                <a:solidFill>
                  <a:srgbClr val="333399"/>
                </a:solidFill>
                <a:cs typeface="Arial" charset="0"/>
              </a:rPr>
              <a:t>For solids and liquids, the density is usually expressed in (g/cm</a:t>
            </a:r>
            <a:r>
              <a:rPr lang="en-US" altLang="en-US" sz="2600" b="1" baseline="30000">
                <a:solidFill>
                  <a:srgbClr val="333399"/>
                </a:solidFill>
                <a:cs typeface="Arial" charset="0"/>
              </a:rPr>
              <a:t>3</a:t>
            </a:r>
            <a:r>
              <a:rPr lang="en-US" altLang="en-US" sz="2600" b="1">
                <a:solidFill>
                  <a:srgbClr val="333399"/>
                </a:solidFill>
                <a:cs typeface="Arial" charset="0"/>
              </a:rPr>
              <a:t>) or (kg/m</a:t>
            </a:r>
            <a:r>
              <a:rPr lang="en-US" altLang="en-US" sz="2600" b="1" baseline="30000">
                <a:solidFill>
                  <a:srgbClr val="333399"/>
                </a:solidFill>
                <a:cs typeface="Arial" charset="0"/>
              </a:rPr>
              <a:t>3</a:t>
            </a:r>
            <a:r>
              <a:rPr lang="en-US" altLang="en-US" sz="2600" b="1">
                <a:solidFill>
                  <a:srgbClr val="333399"/>
                </a:solidFill>
                <a:cs typeface="Arial" charset="0"/>
              </a:rPr>
              <a:t>). The density of gases is usually expressed in (g/l).</a:t>
            </a:r>
            <a:endParaRPr lang="en-US" altLang="en-US" sz="24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 autoUpdateAnimBg="0"/>
      <p:bldP spid="2458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600" b="1">
                <a:solidFill>
                  <a:srgbClr val="CC0000"/>
                </a:solidFill>
                <a:cs typeface="Arial" charset="0"/>
              </a:rPr>
              <a:t>PRESSURE</a:t>
            </a:r>
            <a:endParaRPr lang="en-US" altLang="en-US" sz="1200">
              <a:solidFill>
                <a:srgbClr val="CC0000"/>
              </a:solidFill>
              <a:cs typeface="Arial" charset="0"/>
            </a:endParaRPr>
          </a:p>
          <a:p>
            <a:pPr eaLnBrk="0" hangingPunct="0"/>
            <a:endParaRPr lang="en-US" altLang="en-US" sz="1200">
              <a:solidFill>
                <a:srgbClr val="CC0000"/>
              </a:solidFill>
              <a:cs typeface="Arial" charset="0"/>
            </a:endParaRPr>
          </a:p>
          <a:p>
            <a:pPr eaLnBrk="0" hangingPunct="0"/>
            <a:r>
              <a:rPr lang="en-US" altLang="en-US" sz="2600" b="1">
                <a:solidFill>
                  <a:srgbClr val="008000"/>
                </a:solidFill>
                <a:cs typeface="Arial" charset="0"/>
              </a:rPr>
              <a:t>Any fluid can exert a force </a:t>
            </a:r>
            <a:r>
              <a:rPr lang="en-US" altLang="en-US" sz="2600" b="1">
                <a:solidFill>
                  <a:srgbClr val="CC0000"/>
                </a:solidFill>
                <a:cs typeface="Arial" charset="0"/>
              </a:rPr>
              <a:t>perpendicular</a:t>
            </a:r>
            <a:r>
              <a:rPr lang="en-US" altLang="en-US" sz="2600" b="1">
                <a:solidFill>
                  <a:srgbClr val="008000"/>
                </a:solidFill>
                <a:cs typeface="Arial" charset="0"/>
              </a:rPr>
              <a:t> to its surface on the walls of its container. The force is described in terms of the pressure it exerts, or </a:t>
            </a:r>
            <a:r>
              <a:rPr lang="en-US" altLang="en-US" sz="2600" b="1">
                <a:solidFill>
                  <a:srgbClr val="CC0000"/>
                </a:solidFill>
                <a:cs typeface="Arial" charset="0"/>
              </a:rPr>
              <a:t>force</a:t>
            </a:r>
            <a:r>
              <a:rPr lang="en-US" altLang="en-US" sz="2600" b="1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en-US" sz="2600" b="1">
                <a:solidFill>
                  <a:srgbClr val="008000"/>
                </a:solidFill>
                <a:cs typeface="Arial" charset="0"/>
              </a:rPr>
              <a:t>per unit </a:t>
            </a:r>
            <a:r>
              <a:rPr lang="en-US" altLang="en-US" sz="2600" b="1">
                <a:solidFill>
                  <a:srgbClr val="CC0000"/>
                </a:solidFill>
                <a:cs typeface="Arial" charset="0"/>
              </a:rPr>
              <a:t>area:</a:t>
            </a:r>
            <a:endParaRPr lang="en-US" altLang="en-US" sz="2400">
              <a:solidFill>
                <a:srgbClr val="CC0000"/>
              </a:solidFill>
              <a:cs typeface="Arial" charset="0"/>
            </a:endParaRPr>
          </a:p>
        </p:txBody>
      </p:sp>
      <p:pic>
        <p:nvPicPr>
          <p:cNvPr id="38915" name="Picture 4" descr="http://www.nrm.qld.gov.au/community/condaminefp/images/pressur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505200"/>
            <a:ext cx="2133600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05" name="Object 2"/>
          <p:cNvGraphicFramePr>
            <a:graphicFrameLocks noChangeAspect="1"/>
          </p:cNvGraphicFramePr>
          <p:nvPr/>
        </p:nvGraphicFramePr>
        <p:xfrm>
          <a:off x="2514600" y="2209800"/>
          <a:ext cx="1219200" cy="1028700"/>
        </p:xfrm>
        <a:graphic>
          <a:graphicData uri="http://schemas.openxmlformats.org/presentationml/2006/ole">
            <p:oleObj spid="_x0000_s38916" r:id="rId5" imgW="457002" imgH="393529" progId="Equation.DSMT4">
              <p:embed/>
            </p:oleObj>
          </a:graphicData>
        </a:graphic>
      </p:graphicFrame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838200" y="3352800"/>
            <a:ext cx="4572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600" b="1">
                <a:cs typeface="Arial" charset="0"/>
              </a:rPr>
              <a:t>Units: N/m</a:t>
            </a:r>
            <a:r>
              <a:rPr lang="en-US" altLang="en-US" sz="2600" b="1" baseline="30000">
                <a:cs typeface="Arial" charset="0"/>
              </a:rPr>
              <a:t>2 </a:t>
            </a:r>
            <a:r>
              <a:rPr lang="en-US" altLang="en-US" sz="2600" b="1">
                <a:cs typeface="Arial" charset="0"/>
              </a:rPr>
              <a:t>or Pascal</a:t>
            </a:r>
            <a:r>
              <a:rPr lang="en-US" altLang="en-US" sz="2600" b="1" i="1">
                <a:cs typeface="Arial" charset="0"/>
              </a:rPr>
              <a:t> </a:t>
            </a:r>
            <a:r>
              <a:rPr lang="en-US" altLang="en-US" sz="2600" b="1">
                <a:cs typeface="Arial" charset="0"/>
              </a:rPr>
              <a:t>(Pa)</a:t>
            </a:r>
            <a:endParaRPr lang="en-US" altLang="en-US" sz="2400">
              <a:cs typeface="Arial" charset="0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152400" y="3962400"/>
            <a:ext cx="61722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600" b="1">
                <a:cs typeface="Arial" charset="0"/>
              </a:rPr>
              <a:t>One </a:t>
            </a:r>
            <a:r>
              <a:rPr lang="en-US" altLang="en-US" sz="2600" b="1">
                <a:solidFill>
                  <a:srgbClr val="CC0000"/>
                </a:solidFill>
                <a:cs typeface="Arial" charset="0"/>
              </a:rPr>
              <a:t>atmosphere</a:t>
            </a:r>
            <a:r>
              <a:rPr lang="en-US" altLang="en-US" sz="2600" b="1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en-US" sz="2600" b="1">
                <a:solidFill>
                  <a:srgbClr val="000000"/>
                </a:solidFill>
                <a:cs typeface="Arial" charset="0"/>
              </a:rPr>
              <a:t>(</a:t>
            </a:r>
            <a:r>
              <a:rPr lang="en-US" altLang="en-US" sz="2600" b="1" i="1">
                <a:cs typeface="Arial" charset="0"/>
              </a:rPr>
              <a:t>atm</a:t>
            </a:r>
            <a:r>
              <a:rPr lang="en-US" altLang="en-US" sz="2600" b="1">
                <a:cs typeface="Arial" charset="0"/>
              </a:rPr>
              <a:t>) is the average pressure exerted by the earth’s atmosphere at sea level</a:t>
            </a:r>
          </a:p>
          <a:p>
            <a:pPr eaLnBrk="0" hangingPunct="0"/>
            <a:endParaRPr lang="en-US" altLang="en-US" sz="1200">
              <a:cs typeface="Arial" charset="0"/>
            </a:endParaRPr>
          </a:p>
          <a:p>
            <a:pPr eaLnBrk="0" hangingPunct="0"/>
            <a:r>
              <a:rPr lang="en-US" altLang="en-US" sz="2600" b="1">
                <a:cs typeface="Arial" charset="0"/>
              </a:rPr>
              <a:t>1.00 atm = 1.01 x10</a:t>
            </a:r>
            <a:r>
              <a:rPr lang="en-US" altLang="en-US" sz="2600" b="1" baseline="30000">
                <a:cs typeface="Arial" charset="0"/>
              </a:rPr>
              <a:t>5</a:t>
            </a:r>
            <a:r>
              <a:rPr lang="en-US" altLang="en-US" sz="2600" b="1">
                <a:cs typeface="Arial" charset="0"/>
              </a:rPr>
              <a:t> N/m</a:t>
            </a:r>
            <a:r>
              <a:rPr lang="en-US" altLang="en-US" sz="2600" b="1" baseline="30000">
                <a:cs typeface="Arial" charset="0"/>
              </a:rPr>
              <a:t>2 </a:t>
            </a:r>
            <a:r>
              <a:rPr lang="en-US" altLang="en-US" sz="2600" b="1">
                <a:cs typeface="Arial" charset="0"/>
              </a:rPr>
              <a:t>= 101.3 kPa</a:t>
            </a:r>
            <a:r>
              <a:rPr lang="en-US" altLang="en-US" sz="1100">
                <a:cs typeface="Arial" charset="0"/>
              </a:rPr>
              <a:t> </a:t>
            </a:r>
            <a:endParaRPr lang="en-US" altLang="en-US" sz="24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 autoUpdateAnimBg="0"/>
      <p:bldP spid="25607" grpId="0" build="p" autoUpdateAnimBg="0"/>
      <p:bldP spid="25608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600" b="1">
                <a:solidFill>
                  <a:srgbClr val="993300"/>
                </a:solidFill>
                <a:cs typeface="Arial" charset="0"/>
              </a:rPr>
              <a:t>PRESSURE IN FLUIDS</a:t>
            </a:r>
            <a:endParaRPr lang="en-US" altLang="en-US" sz="1200">
              <a:cs typeface="Arial" charset="0"/>
            </a:endParaRPr>
          </a:p>
          <a:p>
            <a:pPr eaLnBrk="0" hangingPunct="0"/>
            <a:r>
              <a:rPr lang="en-US" altLang="en-US" sz="2600" b="1">
                <a:solidFill>
                  <a:srgbClr val="0000FF"/>
                </a:solidFill>
                <a:cs typeface="Arial" charset="0"/>
              </a:rPr>
              <a:t>A </a:t>
            </a:r>
            <a:r>
              <a:rPr lang="en-US" altLang="en-US" sz="2600" b="1">
                <a:solidFill>
                  <a:srgbClr val="800000"/>
                </a:solidFill>
                <a:cs typeface="Arial" charset="0"/>
              </a:rPr>
              <a:t>static</a:t>
            </a:r>
            <a:r>
              <a:rPr lang="en-US" altLang="en-US" sz="2600" b="1">
                <a:solidFill>
                  <a:srgbClr val="0000FF"/>
                </a:solidFill>
                <a:cs typeface="Arial" charset="0"/>
              </a:rPr>
              <a:t> (non-moving) fluid produces a pressure within itself due to its own weight. This pressure </a:t>
            </a:r>
            <a:r>
              <a:rPr lang="en-US" altLang="en-US" sz="2600" b="1">
                <a:solidFill>
                  <a:srgbClr val="800000"/>
                </a:solidFill>
                <a:cs typeface="Arial" charset="0"/>
              </a:rPr>
              <a:t>increases</a:t>
            </a:r>
            <a:r>
              <a:rPr lang="en-US" altLang="en-US" sz="2600" b="1">
                <a:solidFill>
                  <a:srgbClr val="0000FF"/>
                </a:solidFill>
                <a:cs typeface="Arial" charset="0"/>
              </a:rPr>
              <a:t> </a:t>
            </a:r>
          </a:p>
          <a:p>
            <a:pPr eaLnBrk="0" hangingPunct="0"/>
            <a:r>
              <a:rPr lang="en-US" altLang="en-US" sz="2600" b="1">
                <a:solidFill>
                  <a:srgbClr val="0000FF"/>
                </a:solidFill>
                <a:cs typeface="Arial" charset="0"/>
              </a:rPr>
              <a:t>with </a:t>
            </a:r>
            <a:r>
              <a:rPr lang="en-US" altLang="en-US" sz="2600" b="1">
                <a:solidFill>
                  <a:srgbClr val="800000"/>
                </a:solidFill>
                <a:cs typeface="Arial" charset="0"/>
              </a:rPr>
              <a:t>depth</a:t>
            </a:r>
            <a:r>
              <a:rPr lang="en-US" altLang="en-US" sz="2600" b="1">
                <a:solidFill>
                  <a:srgbClr val="0000FF"/>
                </a:solidFill>
                <a:cs typeface="Arial" charset="0"/>
              </a:rPr>
              <a:t> below the surface of the fluid. Consider a container of water with the surface exposed to the earth’s atmosphere:</a:t>
            </a:r>
            <a:endParaRPr lang="en-US" altLang="en-US" sz="2400">
              <a:cs typeface="Arial" charset="0"/>
            </a:endParaRPr>
          </a:p>
        </p:txBody>
      </p:sp>
      <p:pic>
        <p:nvPicPr>
          <p:cNvPr id="26632" name="Picture 8" descr="FG15_0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89560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600" b="1">
                <a:solidFill>
                  <a:srgbClr val="993300"/>
                </a:solidFill>
                <a:cs typeface="Arial" charset="0"/>
              </a:rPr>
              <a:t>PRESSURE IN FLUIDS</a:t>
            </a:r>
            <a:endParaRPr lang="en-US" altLang="en-US" sz="1200">
              <a:cs typeface="Arial" charset="0"/>
            </a:endParaRPr>
          </a:p>
          <a:p>
            <a:pPr eaLnBrk="0" hangingPunct="0"/>
            <a:r>
              <a:rPr lang="en-US" altLang="en-US" sz="2600" b="1">
                <a:solidFill>
                  <a:srgbClr val="800000"/>
                </a:solidFill>
                <a:cs typeface="Arial" charset="0"/>
              </a:rPr>
              <a:t>The pressure </a:t>
            </a:r>
            <a:r>
              <a:rPr lang="en-US" altLang="en-US" sz="2600" b="1" i="1">
                <a:solidFill>
                  <a:srgbClr val="0000FF"/>
                </a:solidFill>
                <a:cs typeface="Arial" charset="0"/>
              </a:rPr>
              <a:t>P</a:t>
            </a:r>
            <a:r>
              <a:rPr lang="en-US" altLang="en-US" sz="2600" b="1" i="1" baseline="-30000">
                <a:solidFill>
                  <a:srgbClr val="0000FF"/>
                </a:solidFill>
                <a:cs typeface="Arial" charset="0"/>
              </a:rPr>
              <a:t>1</a:t>
            </a:r>
            <a:r>
              <a:rPr lang="en-US" altLang="en-US" sz="2600" b="1" baseline="-300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600" b="1">
                <a:solidFill>
                  <a:srgbClr val="800000"/>
                </a:solidFill>
                <a:cs typeface="Arial" charset="0"/>
              </a:rPr>
              <a:t>on the surface of the water is 1 atm. If we go down to a </a:t>
            </a:r>
            <a:r>
              <a:rPr lang="en-US" altLang="en-US" sz="2600" b="1">
                <a:solidFill>
                  <a:srgbClr val="0000FF"/>
                </a:solidFill>
                <a:cs typeface="Arial" charset="0"/>
              </a:rPr>
              <a:t>depth</a:t>
            </a:r>
            <a:r>
              <a:rPr lang="en-US" altLang="en-US" sz="2600" b="1">
                <a:solidFill>
                  <a:srgbClr val="800000"/>
                </a:solidFill>
                <a:cs typeface="Arial" charset="0"/>
              </a:rPr>
              <a:t> from the surface, the pressure becomes </a:t>
            </a:r>
            <a:r>
              <a:rPr lang="en-US" altLang="en-US" sz="2600" b="1">
                <a:solidFill>
                  <a:srgbClr val="0000FF"/>
                </a:solidFill>
                <a:cs typeface="Arial" charset="0"/>
              </a:rPr>
              <a:t>greater</a:t>
            </a:r>
            <a:r>
              <a:rPr lang="en-US" altLang="en-US" sz="2600" b="1">
                <a:solidFill>
                  <a:srgbClr val="800000"/>
                </a:solidFill>
                <a:cs typeface="Arial" charset="0"/>
              </a:rPr>
              <a:t> by the product of the density of the water </a:t>
            </a:r>
            <a:r>
              <a:rPr lang="en-US" altLang="en-US" sz="2600" b="1" i="1">
                <a:solidFill>
                  <a:srgbClr val="0000FF"/>
                </a:solidFill>
                <a:cs typeface="Arial" charset="0"/>
              </a:rPr>
              <a:t>ρ</a:t>
            </a:r>
            <a:r>
              <a:rPr lang="en-US" altLang="en-US" sz="2600" b="1">
                <a:solidFill>
                  <a:srgbClr val="800000"/>
                </a:solidFill>
                <a:cs typeface="Arial" charset="0"/>
              </a:rPr>
              <a:t> the acceleration due to gravity </a:t>
            </a:r>
            <a:r>
              <a:rPr lang="en-US" altLang="en-US" sz="2600" b="1" i="1">
                <a:solidFill>
                  <a:srgbClr val="0000FF"/>
                </a:solidFill>
                <a:cs typeface="Arial" charset="0"/>
              </a:rPr>
              <a:t>g</a:t>
            </a:r>
            <a:r>
              <a:rPr lang="en-US" altLang="en-US" sz="2600" b="1">
                <a:solidFill>
                  <a:srgbClr val="0000FF"/>
                </a:solidFill>
                <a:cs typeface="Arial" charset="0"/>
              </a:rPr>
              <a:t>,</a:t>
            </a:r>
            <a:r>
              <a:rPr lang="en-US" altLang="en-US" sz="2600" b="1">
                <a:solidFill>
                  <a:srgbClr val="800000"/>
                </a:solidFill>
                <a:cs typeface="Arial" charset="0"/>
              </a:rPr>
              <a:t> and the depth </a:t>
            </a:r>
            <a:r>
              <a:rPr lang="en-US" altLang="en-US" sz="2600" b="1" i="1">
                <a:solidFill>
                  <a:srgbClr val="0000FF"/>
                </a:solidFill>
                <a:cs typeface="Arial" charset="0"/>
              </a:rPr>
              <a:t>h</a:t>
            </a:r>
            <a:r>
              <a:rPr lang="en-US" altLang="en-US" sz="2600" b="1">
                <a:solidFill>
                  <a:srgbClr val="0000FF"/>
                </a:solidFill>
                <a:cs typeface="Arial" charset="0"/>
              </a:rPr>
              <a:t>.</a:t>
            </a:r>
            <a:r>
              <a:rPr lang="en-US" altLang="en-US" sz="2600" b="1">
                <a:solidFill>
                  <a:srgbClr val="800000"/>
                </a:solidFill>
                <a:cs typeface="Arial" charset="0"/>
              </a:rPr>
              <a:t> Thus the pressure </a:t>
            </a:r>
            <a:r>
              <a:rPr lang="en-US" altLang="en-US" sz="2600" b="1" i="1">
                <a:solidFill>
                  <a:srgbClr val="0000FF"/>
                </a:solidFill>
                <a:cs typeface="Arial" charset="0"/>
              </a:rPr>
              <a:t>P</a:t>
            </a:r>
            <a:r>
              <a:rPr lang="en-US" altLang="en-US" sz="2600" b="1" i="1" baseline="-30000">
                <a:solidFill>
                  <a:srgbClr val="0000FF"/>
                </a:solidFill>
                <a:cs typeface="Arial" charset="0"/>
              </a:rPr>
              <a:t>2</a:t>
            </a:r>
            <a:r>
              <a:rPr lang="en-US" altLang="en-US" sz="2600" b="1" i="1" baseline="-30000">
                <a:solidFill>
                  <a:srgbClr val="800000"/>
                </a:solidFill>
                <a:cs typeface="Arial" charset="0"/>
              </a:rPr>
              <a:t> </a:t>
            </a:r>
            <a:r>
              <a:rPr lang="en-US" altLang="en-US" sz="2600" b="1">
                <a:solidFill>
                  <a:srgbClr val="800000"/>
                </a:solidFill>
                <a:cs typeface="Arial" charset="0"/>
              </a:rPr>
              <a:t>at this depth is: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5257800" y="4038600"/>
            <a:ext cx="3429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600" b="1" i="1">
                <a:cs typeface="Arial" charset="0"/>
              </a:rPr>
              <a:t>P</a:t>
            </a:r>
            <a:r>
              <a:rPr lang="en-US" altLang="en-US" sz="2600" b="1" i="1" baseline="-30000">
                <a:cs typeface="Arial" charset="0"/>
              </a:rPr>
              <a:t>2 =  </a:t>
            </a:r>
            <a:r>
              <a:rPr lang="en-US" altLang="en-US" sz="2600" b="1" i="1">
                <a:cs typeface="Arial" charset="0"/>
              </a:rPr>
              <a:t>P</a:t>
            </a:r>
            <a:r>
              <a:rPr lang="en-US" altLang="en-US" sz="2600" b="1" i="1" baseline="-30000">
                <a:cs typeface="Arial" charset="0"/>
              </a:rPr>
              <a:t>1 </a:t>
            </a:r>
            <a:r>
              <a:rPr lang="en-US" altLang="en-US" sz="2600" b="1" i="1">
                <a:cs typeface="Arial" charset="0"/>
              </a:rPr>
              <a:t>+  ρ g h</a:t>
            </a:r>
            <a:r>
              <a:rPr lang="en-US" altLang="en-US" sz="1100">
                <a:cs typeface="Arial" charset="0"/>
              </a:rPr>
              <a:t> </a:t>
            </a:r>
            <a:endParaRPr lang="en-US" altLang="en-US" sz="2400">
              <a:cs typeface="Arial" charset="0"/>
            </a:endParaRPr>
          </a:p>
        </p:txBody>
      </p:sp>
      <p:pic>
        <p:nvPicPr>
          <p:cNvPr id="40964" name="Picture 5" descr="FG15_0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86100"/>
            <a:ext cx="5029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  <p:bldP spid="72708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600" b="1">
                <a:solidFill>
                  <a:srgbClr val="800000"/>
                </a:solidFill>
                <a:cs typeface="Arial" charset="0"/>
              </a:rPr>
              <a:t>Note that the pressure at any depth </a:t>
            </a:r>
            <a:r>
              <a:rPr lang="en-US" altLang="en-US" sz="2600" b="1">
                <a:solidFill>
                  <a:srgbClr val="0000FF"/>
                </a:solidFill>
                <a:cs typeface="Arial" charset="0"/>
              </a:rPr>
              <a:t>does not</a:t>
            </a:r>
            <a:r>
              <a:rPr lang="en-US" altLang="en-US" sz="2600" b="1">
                <a:solidFill>
                  <a:srgbClr val="800000"/>
                </a:solidFill>
                <a:cs typeface="Arial" charset="0"/>
              </a:rPr>
              <a:t> depend on the shape of the container, but rather only on the pressure at some reference level and the vertical distance below that level.</a:t>
            </a:r>
            <a:endParaRPr lang="en-US" altLang="en-US" sz="2400">
              <a:cs typeface="Arial" charset="0"/>
            </a:endParaRPr>
          </a:p>
        </p:txBody>
      </p:sp>
      <p:pic>
        <p:nvPicPr>
          <p:cNvPr id="27652" name="Picture 4" descr="http://www.physics.umd.edu/lecdem/services/demos/demosf1/f1-0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209800"/>
            <a:ext cx="5029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600" b="1">
                <a:solidFill>
                  <a:srgbClr val="993366"/>
                </a:solidFill>
                <a:cs typeface="Arial" charset="0"/>
              </a:rPr>
              <a:t>GAUGE PRESSURE AND ABSOLUTE PRESSURE</a:t>
            </a:r>
            <a:endParaRPr lang="en-US" altLang="en-US" sz="1200">
              <a:cs typeface="Arial" charset="0"/>
            </a:endParaRPr>
          </a:p>
          <a:p>
            <a:pPr eaLnBrk="0" hangingPunct="0"/>
            <a:endParaRPr lang="en-US" altLang="en-US" sz="1200">
              <a:cs typeface="Arial" charset="0"/>
            </a:endParaRPr>
          </a:p>
          <a:p>
            <a:pPr eaLnBrk="0" hangingPunct="0"/>
            <a:r>
              <a:rPr lang="en-US" altLang="en-US" sz="2600" b="1">
                <a:solidFill>
                  <a:schemeClr val="accent2"/>
                </a:solidFill>
                <a:cs typeface="Arial" charset="0"/>
              </a:rPr>
              <a:t>Ordinary </a:t>
            </a:r>
            <a:r>
              <a:rPr lang="en-US" altLang="en-US" sz="2600" b="1">
                <a:solidFill>
                  <a:srgbClr val="660066"/>
                </a:solidFill>
                <a:cs typeface="Arial" charset="0"/>
              </a:rPr>
              <a:t>pressure gauges</a:t>
            </a:r>
            <a:r>
              <a:rPr lang="en-US" altLang="en-US" sz="2600" b="1">
                <a:solidFill>
                  <a:schemeClr val="accent2"/>
                </a:solidFill>
                <a:cs typeface="Arial" charset="0"/>
              </a:rPr>
              <a:t> measure the difference in pressure between an unknown pressure and atmospheric pressure. The pressure measured is called the </a:t>
            </a:r>
            <a:r>
              <a:rPr lang="en-US" altLang="en-US" sz="2600" b="1" i="1">
                <a:solidFill>
                  <a:srgbClr val="660066"/>
                </a:solidFill>
                <a:cs typeface="Arial" charset="0"/>
              </a:rPr>
              <a:t>gauge pressure</a:t>
            </a:r>
            <a:r>
              <a:rPr lang="en-US" altLang="en-US" sz="2600" b="1">
                <a:solidFill>
                  <a:schemeClr val="accent2"/>
                </a:solidFill>
                <a:cs typeface="Arial" charset="0"/>
              </a:rPr>
              <a:t> and the unknown pressure is referred to as the </a:t>
            </a:r>
            <a:r>
              <a:rPr lang="en-US" altLang="en-US" sz="2600" b="1" i="1">
                <a:solidFill>
                  <a:srgbClr val="660066"/>
                </a:solidFill>
                <a:cs typeface="Arial" charset="0"/>
              </a:rPr>
              <a:t>absolute pressure</a:t>
            </a:r>
            <a:r>
              <a:rPr lang="en-US" altLang="en-US" sz="2600" b="1">
                <a:solidFill>
                  <a:srgbClr val="660066"/>
                </a:solidFill>
                <a:cs typeface="Arial" charset="0"/>
              </a:rPr>
              <a:t>.</a:t>
            </a:r>
            <a:endParaRPr lang="en-US" altLang="en-US" sz="2400">
              <a:solidFill>
                <a:srgbClr val="660066"/>
              </a:solidFill>
              <a:cs typeface="Arial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685800" y="3276600"/>
            <a:ext cx="37338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600" b="1" i="1">
                <a:cs typeface="Arial" charset="0"/>
              </a:rPr>
              <a:t>P</a:t>
            </a:r>
            <a:r>
              <a:rPr lang="en-US" altLang="en-US" sz="2600" b="1" i="1" baseline="-30000">
                <a:cs typeface="Arial" charset="0"/>
              </a:rPr>
              <a:t>abs</a:t>
            </a:r>
            <a:r>
              <a:rPr lang="en-US" altLang="en-US" sz="2600" b="1" i="1">
                <a:cs typeface="Arial" charset="0"/>
              </a:rPr>
              <a:t> = P</a:t>
            </a:r>
            <a:r>
              <a:rPr lang="en-US" altLang="en-US" sz="2600" b="1" i="1" baseline="-30000">
                <a:cs typeface="Arial" charset="0"/>
              </a:rPr>
              <a:t>gauge</a:t>
            </a:r>
            <a:r>
              <a:rPr lang="en-US" altLang="en-US" sz="2600" b="1" i="1">
                <a:cs typeface="Arial" charset="0"/>
              </a:rPr>
              <a:t> + P</a:t>
            </a:r>
            <a:r>
              <a:rPr lang="en-US" altLang="en-US" sz="2600" b="1" i="1" baseline="-30000">
                <a:cs typeface="Arial" charset="0"/>
              </a:rPr>
              <a:t>atm</a:t>
            </a:r>
            <a:r>
              <a:rPr lang="en-US" altLang="en-US" sz="2600" b="1" i="1">
                <a:cs typeface="Arial" charset="0"/>
              </a:rPr>
              <a:t>	    </a:t>
            </a:r>
          </a:p>
          <a:p>
            <a:pPr eaLnBrk="0" hangingPunct="0"/>
            <a:endParaRPr lang="en-US" altLang="en-US" sz="2600" b="1" i="1">
              <a:cs typeface="Arial" charset="0"/>
            </a:endParaRPr>
          </a:p>
          <a:p>
            <a:pPr eaLnBrk="0" hangingPunct="0"/>
            <a:r>
              <a:rPr lang="en-US" altLang="en-US" sz="2600" b="1" i="1">
                <a:cs typeface="Arial" charset="0"/>
              </a:rPr>
              <a:t>ΔP = P</a:t>
            </a:r>
            <a:r>
              <a:rPr lang="en-US" altLang="en-US" sz="2600" b="1" i="1" baseline="-30000">
                <a:cs typeface="Arial" charset="0"/>
              </a:rPr>
              <a:t>abs</a:t>
            </a:r>
            <a:r>
              <a:rPr lang="en-US" altLang="en-US" sz="2600" b="1" i="1">
                <a:cs typeface="Arial" charset="0"/>
              </a:rPr>
              <a:t> - P</a:t>
            </a:r>
            <a:r>
              <a:rPr lang="en-US" altLang="en-US" sz="2600" b="1" i="1" baseline="-30000">
                <a:cs typeface="Arial" charset="0"/>
              </a:rPr>
              <a:t>atm</a:t>
            </a:r>
            <a:endParaRPr lang="en-US" altLang="en-US" sz="2600">
              <a:cs typeface="Arial" charset="0"/>
            </a:endParaRPr>
          </a:p>
        </p:txBody>
      </p:sp>
      <p:pic>
        <p:nvPicPr>
          <p:cNvPr id="28677" name="Picture 5" descr="http://www.empathys.com/upload/product/1/78ae3a093ec0772ad5bef9901f7bf4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200400"/>
            <a:ext cx="2438400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 autoUpdateAnimBg="0"/>
      <p:bldP spid="2867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lang="en-US" altLang="en-US" sz="2600" b="1">
                <a:solidFill>
                  <a:srgbClr val="660066"/>
                </a:solidFill>
                <a:cs typeface="Arial" charset="0"/>
              </a:rPr>
              <a:t>PASCAL'S PRINCIPLE</a:t>
            </a:r>
            <a:endParaRPr lang="en-US" altLang="en-US" sz="1200">
              <a:solidFill>
                <a:srgbClr val="660066"/>
              </a:solidFill>
              <a:cs typeface="Arial" charset="0"/>
            </a:endParaRPr>
          </a:p>
          <a:p>
            <a:pPr eaLnBrk="0" hangingPunct="0">
              <a:tabLst>
                <a:tab pos="457200" algn="l"/>
              </a:tabLst>
            </a:pPr>
            <a:endParaRPr lang="en-US" altLang="en-US" sz="1200">
              <a:solidFill>
                <a:srgbClr val="660066"/>
              </a:solidFill>
              <a:cs typeface="Arial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en-US" altLang="en-US" sz="2600" b="1" i="1">
                <a:solidFill>
                  <a:srgbClr val="660066"/>
                </a:solidFill>
                <a:cs typeface="Arial" charset="0"/>
              </a:rPr>
              <a:t>Pascal’s Principle</a:t>
            </a:r>
            <a:r>
              <a:rPr lang="en-US" altLang="en-US" sz="2600" b="1">
                <a:solidFill>
                  <a:schemeClr val="accent2"/>
                </a:solidFill>
                <a:cs typeface="Arial" charset="0"/>
              </a:rPr>
              <a:t> states that pressure applied to a confined fluid is transmitted </a:t>
            </a:r>
            <a:r>
              <a:rPr lang="en-US" altLang="en-US" sz="2600" b="1">
                <a:solidFill>
                  <a:srgbClr val="660066"/>
                </a:solidFill>
                <a:cs typeface="Arial" charset="0"/>
              </a:rPr>
              <a:t>throughout</a:t>
            </a:r>
            <a:r>
              <a:rPr lang="en-US" altLang="en-US" sz="2600" b="1">
                <a:solidFill>
                  <a:schemeClr val="accent2"/>
                </a:solidFill>
                <a:cs typeface="Arial" charset="0"/>
              </a:rPr>
              <a:t> the fluid and acts in all directions. </a:t>
            </a:r>
            <a:endParaRPr lang="en-US" altLang="en-US" sz="2400">
              <a:solidFill>
                <a:schemeClr val="accent2"/>
              </a:solidFill>
              <a:cs typeface="Arial" charset="0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8950" y="2395538"/>
            <a:ext cx="3600450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 autoUpdateAnimBg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QuestionMaster">
  <a:themeElements>
    <a:clrScheme name="graphpap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aphpap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raphpap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phpap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phpap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phpap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phpap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phpap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phpap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phpap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phpap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phpap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phpap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phpap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GraphMaster">
  <a:themeElements>
    <a:clrScheme name="graphpap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aphpap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raphpap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phpap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phpap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phpap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phpap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phpap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phpap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phpap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phpap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phpap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phpap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phpap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Settings\Dolores\My Documents\CLIP ART\PPT Templates\graphpaper.pot</Template>
  <TotalTime>627</TotalTime>
  <Words>1282</Words>
  <Application>Microsoft Macintosh PowerPoint</Application>
  <PresentationFormat>On-screen Show (4:3)</PresentationFormat>
  <Paragraphs>139</Paragraphs>
  <Slides>26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</vt:lpstr>
      <vt:lpstr>ＭＳ Ｐゴシック</vt:lpstr>
      <vt:lpstr>Book Antiqua</vt:lpstr>
      <vt:lpstr>Century Gothic</vt:lpstr>
      <vt:lpstr>Times New Roman</vt:lpstr>
      <vt:lpstr>Wingdings</vt:lpstr>
      <vt:lpstr>iRespondQuestionMaster</vt:lpstr>
      <vt:lpstr>iRespondGraphMaster</vt:lpstr>
      <vt:lpstr>Apothecary</vt:lpstr>
      <vt:lpstr>MathType 5.0 Equation</vt:lpstr>
      <vt:lpstr>Microsoft Word Document</vt:lpstr>
      <vt:lpstr>Microsoft 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Dolores Gende</dc:creator>
  <cp:lastModifiedBy>Admin</cp:lastModifiedBy>
  <cp:revision>122</cp:revision>
  <dcterms:created xsi:type="dcterms:W3CDTF">2002-11-25T12:25:26Z</dcterms:created>
  <dcterms:modified xsi:type="dcterms:W3CDTF">2021-02-25T07:16:19Z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</Properties>
</file>