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65" r:id="rId2"/>
    <p:sldId id="269" r:id="rId3"/>
    <p:sldId id="266" r:id="rId4"/>
    <p:sldId id="278" r:id="rId5"/>
    <p:sldId id="273" r:id="rId6"/>
    <p:sldId id="281" r:id="rId7"/>
    <p:sldId id="282" r:id="rId8"/>
    <p:sldId id="276" r:id="rId9"/>
    <p:sldId id="286" r:id="rId10"/>
    <p:sldId id="275" r:id="rId11"/>
    <p:sldId id="274" r:id="rId12"/>
    <p:sldId id="279" r:id="rId13"/>
    <p:sldId id="280" r:id="rId14"/>
    <p:sldId id="284" r:id="rId15"/>
    <p:sldId id="283" r:id="rId16"/>
    <p:sldId id="285" r:id="rId17"/>
    <p:sldId id="287" r:id="rId18"/>
    <p:sldId id="288" r:id="rId19"/>
    <p:sldId id="289" r:id="rId20"/>
    <p:sldId id="322" r:id="rId21"/>
    <p:sldId id="290" r:id="rId22"/>
    <p:sldId id="296" r:id="rId23"/>
    <p:sldId id="325" r:id="rId24"/>
    <p:sldId id="326" r:id="rId25"/>
    <p:sldId id="291" r:id="rId26"/>
    <p:sldId id="292" r:id="rId27"/>
    <p:sldId id="293" r:id="rId28"/>
    <p:sldId id="305" r:id="rId29"/>
    <p:sldId id="297" r:id="rId30"/>
    <p:sldId id="301" r:id="rId31"/>
    <p:sldId id="302" r:id="rId32"/>
    <p:sldId id="303" r:id="rId33"/>
    <p:sldId id="304" r:id="rId34"/>
    <p:sldId id="299" r:id="rId35"/>
    <p:sldId id="300" r:id="rId36"/>
    <p:sldId id="294" r:id="rId37"/>
    <p:sldId id="310" r:id="rId38"/>
    <p:sldId id="306" r:id="rId39"/>
    <p:sldId id="308" r:id="rId40"/>
    <p:sldId id="309" r:id="rId41"/>
    <p:sldId id="311" r:id="rId42"/>
    <p:sldId id="312" r:id="rId43"/>
    <p:sldId id="313" r:id="rId44"/>
    <p:sldId id="314" r:id="rId45"/>
    <p:sldId id="332" r:id="rId46"/>
    <p:sldId id="315" r:id="rId47"/>
    <p:sldId id="316" r:id="rId48"/>
    <p:sldId id="317" r:id="rId49"/>
    <p:sldId id="318" r:id="rId50"/>
    <p:sldId id="319" r:id="rId51"/>
    <p:sldId id="329" r:id="rId52"/>
    <p:sldId id="330" r:id="rId53"/>
    <p:sldId id="331" r:id="rId54"/>
    <p:sldId id="320" r:id="rId55"/>
    <p:sldId id="321" r:id="rId56"/>
    <p:sldId id="323" r:id="rId57"/>
    <p:sldId id="32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1948D-9514-4DB4-BC03-1759F1EFF3C5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6AB47-507B-4FA7-B4D9-6E1C70792F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AB47-507B-4FA7-B4D9-6E1C70792F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AB47-507B-4FA7-B4D9-6E1C70792F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AB47-507B-4FA7-B4D9-6E1C70792F3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FA0A01-8F57-47B4-BCC3-67BD46D467BB}" type="datetimeFigureOut">
              <a:rPr lang="en-US" smtClean="0"/>
              <a:pPr/>
              <a:t>26/01/2013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8C19DE-8A6A-4A7F-8A09-4BCC2FCF7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0.wmf"/><Relationship Id="rId7" Type="http://schemas.openxmlformats.org/officeDocument/2006/relationships/image" Target="../media/image88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5" Type="http://schemas.openxmlformats.org/officeDocument/2006/relationships/image" Target="../media/image84.wmf"/><Relationship Id="rId4" Type="http://schemas.openxmlformats.org/officeDocument/2006/relationships/image" Target="../media/image81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5800"/>
            <a:ext cx="4876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3"/>
          <p:cNvSpPr txBox="1">
            <a:spLocks noChangeArrowheads="1"/>
          </p:cNvSpPr>
          <p:nvPr/>
        </p:nvSpPr>
        <p:spPr bwMode="auto">
          <a:xfrm>
            <a:off x="685800" y="1"/>
            <a:ext cx="58674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ll MT" pitchFamily="18" charset="0"/>
              </a:rPr>
              <a:t>                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ll MT" pitchFamily="18" charset="0"/>
              </a:rPr>
              <a:t>OXIDATION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32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4038600"/>
            <a:ext cx="4038600" cy="2590800"/>
            <a:chOff x="336" y="2304"/>
            <a:chExt cx="2544" cy="2112"/>
          </a:xfrm>
        </p:grpSpPr>
        <p:pic>
          <p:nvPicPr>
            <p:cNvPr id="205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2355"/>
              <a:ext cx="2544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" name="Rectangle 13"/>
            <p:cNvSpPr>
              <a:spLocks noChangeArrowheads="1"/>
            </p:cNvSpPr>
            <p:nvPr/>
          </p:nvSpPr>
          <p:spPr bwMode="auto">
            <a:xfrm>
              <a:off x="336" y="4224"/>
              <a:ext cx="254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8" name="Rectangle 14"/>
            <p:cNvSpPr>
              <a:spLocks noChangeArrowheads="1"/>
            </p:cNvSpPr>
            <p:nvPr/>
          </p:nvSpPr>
          <p:spPr bwMode="auto">
            <a:xfrm>
              <a:off x="336" y="2304"/>
              <a:ext cx="254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4048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4495800" y="2209800"/>
            <a:ext cx="28956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Dr. </a:t>
            </a:r>
            <a:r>
              <a:rPr lang="en-US" sz="2000" b="1" dirty="0" err="1" smtClean="0">
                <a:solidFill>
                  <a:schemeClr val="accent2"/>
                </a:solidFill>
                <a:latin typeface="Arial Narrow" pitchFamily="34" charset="0"/>
              </a:rPr>
              <a:t>Suryawanshi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 V.S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Assistant Professor,</a:t>
            </a:r>
            <a:endParaRPr lang="en-US" sz="2000" b="1" dirty="0">
              <a:latin typeface="Arial Narrow" pitchFamily="34" charset="0"/>
            </a:endParaRPr>
          </a:p>
          <a:p>
            <a:pPr algn="ctr"/>
            <a:r>
              <a:rPr lang="en-US" sz="2000" b="1" dirty="0">
                <a:latin typeface="Arial Narrow" pitchFamily="34" charset="0"/>
              </a:rPr>
              <a:t>Department of Chemistry,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S.C.S.College,Omerga</a:t>
            </a:r>
            <a:r>
              <a:rPr lang="en-US" sz="2000" b="1" dirty="0" smtClean="0">
                <a:latin typeface="Arial Narrow" pitchFamily="34" charset="0"/>
              </a:rPr>
              <a:t>.</a:t>
            </a:r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11" name="Picture 2" descr="pptcover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7338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77000" y="1"/>
            <a:ext cx="22860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          M.Sc. Chemistry </a:t>
            </a:r>
            <a:r>
              <a:rPr lang="en-US" sz="1400" dirty="0" err="1" smtClean="0">
                <a:solidFill>
                  <a:srgbClr val="C00000"/>
                </a:solidFill>
              </a:rPr>
              <a:t>Sem.II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of Alkanes:-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1) Under vigorous conditions.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2)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chromic acid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are used but mixture of product obtained  in low yield.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Amount of acetic acid can be titrated  with std.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solution.    </a:t>
            </a:r>
          </a:p>
          <a:p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this is a quantitative method for determination of amount of acid hence structure elucidation can be possible.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3400" y="2362200"/>
            <a:ext cx="7924800" cy="10668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H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CrO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(Acid)                    CH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3124200"/>
            <a:ext cx="146304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152400" cy="152400"/>
          </a:xfrm>
          <a:prstGeom prst="rect">
            <a:avLst/>
          </a:prstGeom>
          <a:noFill/>
        </p:spPr>
      </p:pic>
      <p:pic>
        <p:nvPicPr>
          <p:cNvPr id="14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152400" cy="152400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4952999"/>
          <a:ext cx="4800600" cy="1600201"/>
        </p:xfrm>
        <a:graphic>
          <a:graphicData uri="http://schemas.openxmlformats.org/presentationml/2006/ole">
            <p:oleObj spid="_x0000_s2050" name="CS ChemDraw Drawing" r:id="rId4" imgW="4347720" imgH="177048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of alkenes:-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General oxidizing agents are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with selenium dioxide:-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Oxidation of allylic C-H  (R-CH=CH-CH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-R) to produce allylic alcohol.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Order of reactivity,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 -CH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 -CH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Allylic Hydrogen)</a:t>
            </a: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1524000"/>
            <a:ext cx="7239000" cy="23622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Selenium dioxide          2) Per acids        3)Osmium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tetraoxide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4) KMnO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5)Iodine-silver acetate             6)Ozone </a:t>
            </a:r>
          </a:p>
          <a:p>
            <a:pPr marL="457200" indent="-4572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7) Sodium periodate     8) Bromine</a:t>
            </a:r>
          </a:p>
        </p:txBody>
      </p:sp>
      <p:pic>
        <p:nvPicPr>
          <p:cNvPr id="5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152400" cy="152400"/>
          </a:xfrm>
          <a:prstGeom prst="rect">
            <a:avLst/>
          </a:prstGeom>
          <a:noFill/>
        </p:spPr>
      </p:pic>
      <p:pic>
        <p:nvPicPr>
          <p:cNvPr id="6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0"/>
            <a:ext cx="152400" cy="152400"/>
          </a:xfrm>
          <a:prstGeom prst="rect">
            <a:avLst/>
          </a:prstGeom>
          <a:noFill/>
        </p:spPr>
      </p:pic>
      <p:pic>
        <p:nvPicPr>
          <p:cNvPr id="7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152400" cy="152400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5029200" y="4419600"/>
            <a:ext cx="152400" cy="6400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4864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 and its mechanism:-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5344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152400" cy="152400"/>
          </a:xfrm>
          <a:prstGeom prst="rect">
            <a:avLst/>
          </a:prstGeom>
          <a:noFill/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0" y="1295400"/>
          <a:ext cx="8382000" cy="3352801"/>
        </p:xfrm>
        <a:graphic>
          <a:graphicData uri="http://schemas.openxmlformats.org/presentationml/2006/ole">
            <p:oleObj spid="_x0000_s21506" name="CS ChemDraw Drawing" r:id="rId4" imgW="6443640" imgH="2949120" progId="ChemDraw.Document.6.0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85801" y="2743200"/>
          <a:ext cx="4952999" cy="3962400"/>
        </p:xfrm>
        <a:graphic>
          <a:graphicData uri="http://schemas.openxmlformats.org/presentationml/2006/ole">
            <p:oleObj spid="_x0000_s21508" name="CS ChemDraw Drawing" r:id="rId5" imgW="4687920" imgH="39456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E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poxidation:-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8477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Epoxidation results in a cyclic ether with an oxygen atom by using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peracid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(RCOOOH).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Preparation:-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Carboxylic acid + 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Peroxyacid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Peracid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Stereochemistry of addition is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syn.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 Epoxidation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stereo specific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trans alkenes yield different      stereoisomer's as products.</a:t>
            </a:r>
          </a:p>
          <a:p>
            <a:pPr marL="342900" indent="-342900">
              <a:lnSpc>
                <a:spcPct val="200000"/>
              </a:lnSpc>
              <a:buAutoNum type="arabicParenR" startAt="4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Rate of reaction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enhances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substituting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 donating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on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5) Rate of reaction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enhances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substituting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 withdrawing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acid.</a:t>
            </a:r>
          </a:p>
          <a:p>
            <a:pPr marL="342900" indent="-3429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00600" y="2743200"/>
            <a:ext cx="914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1763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It is regioselective reaction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200" dirty="0" smtClean="0"/>
              <a:t>For most electron rich double bond when more than one double bond is present.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Picture 4" descr="C:\Program Files\Microsoft Office\MEDIA\OFFICE12\Bullets\BD14868_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209550" cy="209550"/>
          </a:xfrm>
          <a:prstGeom prst="rect">
            <a:avLst/>
          </a:prstGeom>
          <a:noFill/>
        </p:spPr>
      </p:pic>
      <p:pic>
        <p:nvPicPr>
          <p:cNvPr id="4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152400" cy="152400"/>
          </a:xfrm>
          <a:prstGeom prst="rect">
            <a:avLst/>
          </a:prstGeom>
          <a:noFill/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33400" y="1066801"/>
          <a:ext cx="8229600" cy="1142999"/>
        </p:xfrm>
        <a:graphic>
          <a:graphicData uri="http://schemas.openxmlformats.org/presentationml/2006/ole">
            <p:oleObj spid="_x0000_s27650" name="CS ChemDraw Drawing" r:id="rId4" imgW="4952880" imgH="1055880" progId="ChemDraw.Document.6.0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4384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        It is stereo specific reaction.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04800" y="2438400"/>
          <a:ext cx="8381999" cy="1219200"/>
        </p:xfrm>
        <a:graphic>
          <a:graphicData uri="http://schemas.openxmlformats.org/presentationml/2006/ole">
            <p:oleObj spid="_x0000_s27651" name="CS ChemDraw Drawing" r:id="rId5" imgW="4777920" imgH="1186200" progId="ChemDraw.Document.6.0">
              <p:embed/>
            </p:oleObj>
          </a:graphicData>
        </a:graphic>
      </p:graphicFrame>
      <p:pic>
        <p:nvPicPr>
          <p:cNvPr id="9" name="Content Placeholder 4" descr="07p234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7244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3886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 Mechanism:-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832201"/>
            <a:ext cx="7772400" cy="180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7p23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367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musah\My Documents\Smith Organic Chemistry\Chapter 12\001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85344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07p23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4038600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3)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by using Osmium </a:t>
            </a:r>
            <a:r>
              <a:rPr lang="en-US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tetraoxide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1) First step is rapid precipitation of cyclic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osmate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ester.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2) Finally on hydrolysis gives 1,2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addition takes place.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4) This is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stereospecific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reaction.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5) It reacts with most electron rich double bond so reaction is regioselective.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attacks rigid cyclic system from less hindered side yields more stable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diols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304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8600" y="4876800"/>
          <a:ext cx="8382000" cy="1752600"/>
        </p:xfrm>
        <a:graphic>
          <a:graphicData uri="http://schemas.openxmlformats.org/presentationml/2006/ole">
            <p:oleObj spid="_x0000_s29698" name="CS ChemDraw Drawing" r:id="rId3" imgW="6737400" imgH="165204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458200" cy="586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35750" y="1682750"/>
            <a:ext cx="2120900" cy="15113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5950" y="4730750"/>
            <a:ext cx="2882900" cy="12827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990600"/>
            <a:ext cx="5951538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9925" y="4906963"/>
            <a:ext cx="2754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Both of the hydroxyl</a:t>
            </a:r>
          </a:p>
          <a:p>
            <a:pPr eaLnBrk="0" hangingPunct="0"/>
            <a:r>
              <a:rPr lang="en-US" sz="2000">
                <a:latin typeface="Arial Rounded MT Bold" pitchFamily="34" charset="0"/>
              </a:rPr>
              <a:t>oxygens in the glycol</a:t>
            </a:r>
          </a:p>
          <a:p>
            <a:pPr eaLnBrk="0" hangingPunct="0"/>
            <a:r>
              <a:rPr lang="en-US" sz="2000">
                <a:latin typeface="Arial Rounded MT Bold" pitchFamily="34" charset="0"/>
              </a:rPr>
              <a:t>come from OsO</a:t>
            </a:r>
            <a:r>
              <a:rPr lang="en-US" sz="2000" baseline="-25000">
                <a:latin typeface="Arial Rounded MT Bold" pitchFamily="34" charset="0"/>
              </a:rPr>
              <a:t>4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765925" y="5821363"/>
            <a:ext cx="1462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REDUCED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89725" y="4525963"/>
            <a:ext cx="1406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OXIDIZED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00400" y="150813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Mechanism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65925" y="1782763"/>
            <a:ext cx="1857375" cy="1311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Arial Rounded MT Bold" pitchFamily="34" charset="0"/>
              </a:rPr>
              <a:t>  Notice the </a:t>
            </a:r>
          </a:p>
          <a:p>
            <a:pPr eaLnBrk="0" hangingPunct="0"/>
            <a:r>
              <a:rPr lang="en-US" sz="2000" dirty="0">
                <a:latin typeface="Arial Rounded MT Bold" pitchFamily="34" charset="0"/>
              </a:rPr>
              <a:t>  transfer of</a:t>
            </a:r>
          </a:p>
          <a:p>
            <a:pPr eaLnBrk="0" hangingPunct="0"/>
            <a:r>
              <a:rPr lang="en-US" sz="2000" dirty="0">
                <a:latin typeface="Arial Rounded MT Bold" pitchFamily="34" charset="0"/>
              </a:rPr>
              <a:t>  2e</a:t>
            </a:r>
            <a:r>
              <a:rPr lang="en-US" sz="2800" baseline="30000" dirty="0">
                <a:latin typeface="Arial Rounded MT Bold" pitchFamily="34" charset="0"/>
              </a:rPr>
              <a:t>-</a:t>
            </a:r>
            <a:r>
              <a:rPr lang="en-US" sz="2000" dirty="0">
                <a:latin typeface="Arial Rounded MT Bold" pitchFamily="34" charset="0"/>
              </a:rPr>
              <a:t> onto Os  </a:t>
            </a:r>
          </a:p>
          <a:p>
            <a:pPr eaLnBrk="0" hangingPunct="0"/>
            <a:r>
              <a:rPr lang="en-US" sz="2000" dirty="0">
                <a:latin typeface="Arial Rounded MT Bold" pitchFamily="34" charset="0"/>
              </a:rPr>
              <a:t>=  </a:t>
            </a:r>
            <a:r>
              <a:rPr lang="en-US" sz="1800" dirty="0">
                <a:latin typeface="Arial Rounded MT Bold" pitchFamily="34" charset="0"/>
              </a:rPr>
              <a:t>REDUCTION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838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Chromatic ester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943600" y="1295400"/>
            <a:ext cx="838200" cy="685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27188" y="2555875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13050" y="1563688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38475" y="1563688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62313" y="1687513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158875" y="1462088"/>
            <a:ext cx="663575" cy="153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1822450" y="1462088"/>
            <a:ext cx="685800" cy="3079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841500" y="1800225"/>
            <a:ext cx="687388" cy="493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798638" y="1741488"/>
            <a:ext cx="687387" cy="4937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41375" y="2112963"/>
            <a:ext cx="981075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841375" y="1616075"/>
            <a:ext cx="317500" cy="496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822450" y="2265363"/>
            <a:ext cx="0" cy="3667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508250" y="1770063"/>
            <a:ext cx="377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051175" y="2211388"/>
            <a:ext cx="998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862388" y="2155825"/>
            <a:ext cx="188912" cy="114300"/>
          </a:xfrm>
          <a:custGeom>
            <a:avLst/>
            <a:gdLst>
              <a:gd name="T0" fmla="*/ 118 w 119"/>
              <a:gd name="T1" fmla="*/ 35 h 72"/>
              <a:gd name="T2" fmla="*/ 0 w 119"/>
              <a:gd name="T3" fmla="*/ 71 h 72"/>
              <a:gd name="T4" fmla="*/ 24 w 119"/>
              <a:gd name="T5" fmla="*/ 35 h 72"/>
              <a:gd name="T6" fmla="*/ 0 w 119"/>
              <a:gd name="T7" fmla="*/ 0 h 72"/>
              <a:gd name="T8" fmla="*/ 118 w 119"/>
              <a:gd name="T9" fmla="*/ 35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"/>
              <a:gd name="T16" fmla="*/ 0 h 72"/>
              <a:gd name="T17" fmla="*/ 119 w 11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" h="72">
                <a:moveTo>
                  <a:pt x="118" y="35"/>
                </a:moveTo>
                <a:lnTo>
                  <a:pt x="0" y="71"/>
                </a:lnTo>
                <a:lnTo>
                  <a:pt x="24" y="35"/>
                </a:lnTo>
                <a:lnTo>
                  <a:pt x="0" y="0"/>
                </a:lnTo>
                <a:lnTo>
                  <a:pt x="118" y="35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329363" y="1638300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015163" y="1143000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7240588" y="1143000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7466013" y="126682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007225" y="2135188"/>
            <a:ext cx="42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O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7250113" y="2135188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321425" y="2630488"/>
            <a:ext cx="42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O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6564313" y="2630488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5862638" y="1536700"/>
            <a:ext cx="661987" cy="1539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 flipV="1">
            <a:off x="6524625" y="1536700"/>
            <a:ext cx="685800" cy="3079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6524625" y="1844675"/>
            <a:ext cx="685800" cy="495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543550" y="2187575"/>
            <a:ext cx="981075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H="1">
            <a:off x="5543550" y="1690688"/>
            <a:ext cx="319088" cy="4968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V="1">
            <a:off x="6524625" y="1993900"/>
            <a:ext cx="0" cy="346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7210425" y="1498600"/>
            <a:ext cx="0" cy="346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210425" y="1844675"/>
            <a:ext cx="0" cy="366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6524625" y="2339975"/>
            <a:ext cx="0" cy="366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4175125" y="2211388"/>
            <a:ext cx="998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4986338" y="2155825"/>
            <a:ext cx="188912" cy="114300"/>
          </a:xfrm>
          <a:custGeom>
            <a:avLst/>
            <a:gdLst>
              <a:gd name="T0" fmla="*/ 118 w 119"/>
              <a:gd name="T1" fmla="*/ 35 h 72"/>
              <a:gd name="T2" fmla="*/ 0 w 119"/>
              <a:gd name="T3" fmla="*/ 71 h 72"/>
              <a:gd name="T4" fmla="*/ 24 w 119"/>
              <a:gd name="T5" fmla="*/ 35 h 72"/>
              <a:gd name="T6" fmla="*/ 0 w 119"/>
              <a:gd name="T7" fmla="*/ 0 h 72"/>
              <a:gd name="T8" fmla="*/ 118 w 119"/>
              <a:gd name="T9" fmla="*/ 35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"/>
              <a:gd name="T16" fmla="*/ 0 h 72"/>
              <a:gd name="T17" fmla="*/ 119 w 11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" h="72">
                <a:moveTo>
                  <a:pt x="118" y="35"/>
                </a:moveTo>
                <a:lnTo>
                  <a:pt x="0" y="71"/>
                </a:lnTo>
                <a:lnTo>
                  <a:pt x="24" y="35"/>
                </a:lnTo>
                <a:lnTo>
                  <a:pt x="0" y="0"/>
                </a:lnTo>
                <a:lnTo>
                  <a:pt x="118" y="35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3006725" y="2282825"/>
            <a:ext cx="801688" cy="434975"/>
            <a:chOff x="1894" y="1438"/>
            <a:chExt cx="505" cy="274"/>
          </a:xfrm>
        </p:grpSpPr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1894" y="1438"/>
              <a:ext cx="2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012" y="1438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094" y="1438"/>
              <a:ext cx="2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2212" y="1510"/>
              <a:ext cx="1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500" dirty="0">
                  <a:solidFill>
                    <a:srgbClr val="0000FF"/>
                  </a:solidFill>
                  <a:latin typeface="Arial Rounded MT Bold" pitchFamily="34" charset="0"/>
                </a:rPr>
                <a:t>4</a:t>
              </a:r>
            </a:p>
          </p:txBody>
        </p:sp>
      </p:grp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4037013" y="2282825"/>
            <a:ext cx="1177925" cy="434975"/>
            <a:chOff x="2543" y="1438"/>
            <a:chExt cx="742" cy="274"/>
          </a:xfrm>
        </p:grpSpPr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543" y="1438"/>
              <a:ext cx="2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N</a:t>
              </a: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2661" y="143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a</a:t>
              </a: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2755" y="1438"/>
              <a:ext cx="2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H</a:t>
              </a: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873" y="143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2980" y="1438"/>
              <a:ext cx="2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3098" y="1510"/>
              <a:ext cx="1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FF"/>
                  </a:solidFill>
                  <a:latin typeface="Arial Rounded MT Bold" pitchFamily="34" charset="0"/>
                </a:rPr>
                <a:t>3</a:t>
              </a:r>
            </a:p>
          </p:txBody>
        </p:sp>
      </p:grp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4318000" y="1912938"/>
            <a:ext cx="2968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500">
                <a:solidFill>
                  <a:srgbClr val="0000FF"/>
                </a:solidFill>
                <a:latin typeface="Arial Rounded MT Bold" pitchFamily="34" charset="0"/>
              </a:rPr>
              <a:t>2</a:t>
            </a:r>
          </a:p>
        </p:txBody>
      </p:sp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4130675" y="1800225"/>
            <a:ext cx="666750" cy="396875"/>
            <a:chOff x="2602" y="1134"/>
            <a:chExt cx="420" cy="250"/>
          </a:xfrm>
        </p:grpSpPr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602" y="1134"/>
              <a:ext cx="2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H</a:t>
              </a: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779" y="1134"/>
              <a:ext cx="2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</p:grp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1225550" y="5721350"/>
            <a:ext cx="3949700" cy="825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2876550" y="4391025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3651250" y="4338638"/>
            <a:ext cx="179388" cy="107950"/>
          </a:xfrm>
          <a:custGeom>
            <a:avLst/>
            <a:gdLst>
              <a:gd name="T0" fmla="*/ 112 w 113"/>
              <a:gd name="T1" fmla="*/ 33 h 68"/>
              <a:gd name="T2" fmla="*/ 0 w 113"/>
              <a:gd name="T3" fmla="*/ 67 h 68"/>
              <a:gd name="T4" fmla="*/ 22 w 113"/>
              <a:gd name="T5" fmla="*/ 33 h 68"/>
              <a:gd name="T6" fmla="*/ 0 w 113"/>
              <a:gd name="T7" fmla="*/ 0 h 68"/>
              <a:gd name="T8" fmla="*/ 112 w 113"/>
              <a:gd name="T9" fmla="*/ 3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"/>
              <a:gd name="T16" fmla="*/ 0 h 68"/>
              <a:gd name="T17" fmla="*/ 113 w 113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" h="68">
                <a:moveTo>
                  <a:pt x="112" y="33"/>
                </a:moveTo>
                <a:lnTo>
                  <a:pt x="0" y="67"/>
                </a:lnTo>
                <a:lnTo>
                  <a:pt x="22" y="33"/>
                </a:lnTo>
                <a:lnTo>
                  <a:pt x="0" y="0"/>
                </a:lnTo>
                <a:lnTo>
                  <a:pt x="112" y="33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4724400" y="4338638"/>
            <a:ext cx="180975" cy="107950"/>
          </a:xfrm>
          <a:custGeom>
            <a:avLst/>
            <a:gdLst>
              <a:gd name="T0" fmla="*/ 113 w 114"/>
              <a:gd name="T1" fmla="*/ 33 h 68"/>
              <a:gd name="T2" fmla="*/ 0 w 114"/>
              <a:gd name="T3" fmla="*/ 67 h 68"/>
              <a:gd name="T4" fmla="*/ 23 w 114"/>
              <a:gd name="T5" fmla="*/ 33 h 68"/>
              <a:gd name="T6" fmla="*/ 0 w 114"/>
              <a:gd name="T7" fmla="*/ 0 h 68"/>
              <a:gd name="T8" fmla="*/ 113 w 114"/>
              <a:gd name="T9" fmla="*/ 33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"/>
              <a:gd name="T16" fmla="*/ 0 h 68"/>
              <a:gd name="T17" fmla="*/ 114 w 11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" h="68">
                <a:moveTo>
                  <a:pt x="113" y="33"/>
                </a:moveTo>
                <a:lnTo>
                  <a:pt x="0" y="67"/>
                </a:lnTo>
                <a:lnTo>
                  <a:pt x="23" y="33"/>
                </a:lnTo>
                <a:lnTo>
                  <a:pt x="0" y="0"/>
                </a:lnTo>
                <a:lnTo>
                  <a:pt x="113" y="33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7" name="Group 58"/>
          <p:cNvGrpSpPr>
            <a:grpSpLocks/>
          </p:cNvGrpSpPr>
          <p:nvPr/>
        </p:nvGrpSpPr>
        <p:grpSpPr bwMode="auto">
          <a:xfrm>
            <a:off x="2828925" y="4459288"/>
            <a:ext cx="773113" cy="414337"/>
            <a:chOff x="1782" y="2809"/>
            <a:chExt cx="487" cy="261"/>
          </a:xfrm>
        </p:grpSpPr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1782" y="2809"/>
              <a:ext cx="2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895" y="2809"/>
              <a:ext cx="1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974" y="2809"/>
              <a:ext cx="2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2086" y="2878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FF"/>
                  </a:solidFill>
                  <a:latin typeface="Arial Rounded MT Bold" pitchFamily="34" charset="0"/>
                </a:rPr>
                <a:t>4</a:t>
              </a:r>
            </a:p>
          </p:txBody>
        </p:sp>
      </p:grpSp>
      <p:grpSp>
        <p:nvGrpSpPr>
          <p:cNvPr id="62" name="Group 63"/>
          <p:cNvGrpSpPr>
            <a:grpSpLocks/>
          </p:cNvGrpSpPr>
          <p:nvPr/>
        </p:nvGrpSpPr>
        <p:grpSpPr bwMode="auto">
          <a:xfrm>
            <a:off x="3778250" y="4391025"/>
            <a:ext cx="1166813" cy="482600"/>
            <a:chOff x="2380" y="2766"/>
            <a:chExt cx="735" cy="304"/>
          </a:xfrm>
        </p:grpSpPr>
        <p:sp>
          <p:nvSpPr>
            <p:cNvPr id="63" name="Line 64"/>
            <p:cNvSpPr>
              <a:spLocks noChangeShapeType="1"/>
            </p:cNvSpPr>
            <p:nvPr/>
          </p:nvSpPr>
          <p:spPr bwMode="auto">
            <a:xfrm>
              <a:off x="2488" y="2766"/>
              <a:ext cx="6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2380" y="2809"/>
              <a:ext cx="23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N</a:t>
              </a:r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2515" y="2809"/>
              <a:ext cx="20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a</a:t>
              </a:r>
            </a:p>
          </p:txBody>
        </p: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2594" y="2809"/>
              <a:ext cx="23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H</a:t>
              </a:r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2717" y="2809"/>
              <a:ext cx="2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2819" y="2809"/>
              <a:ext cx="2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2932" y="2878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FF"/>
                  </a:solidFill>
                  <a:latin typeface="Arial Rounded MT Bold" pitchFamily="34" charset="0"/>
                </a:rPr>
                <a:t>3</a:t>
              </a:r>
            </a:p>
          </p:txBody>
        </p:sp>
      </p:grpSp>
      <p:grpSp>
        <p:nvGrpSpPr>
          <p:cNvPr id="70" name="Group 71"/>
          <p:cNvGrpSpPr>
            <a:grpSpLocks/>
          </p:cNvGrpSpPr>
          <p:nvPr/>
        </p:nvGrpSpPr>
        <p:grpSpPr bwMode="auto">
          <a:xfrm>
            <a:off x="3902075" y="3995738"/>
            <a:ext cx="642938" cy="415925"/>
            <a:chOff x="2458" y="2517"/>
            <a:chExt cx="405" cy="262"/>
          </a:xfrm>
        </p:grpSpPr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2458" y="2517"/>
              <a:ext cx="23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H</a:t>
              </a: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2571" y="258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FF"/>
                  </a:solidFill>
                  <a:latin typeface="Arial Rounded MT Bold" pitchFamily="34" charset="0"/>
                </a:rPr>
                <a:t>2</a:t>
              </a:r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2627" y="2517"/>
              <a:ext cx="2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FF"/>
                  </a:solidFill>
                  <a:latin typeface="Arial Rounded MT Bold" pitchFamily="34" charset="0"/>
                </a:rPr>
                <a:t>O</a:t>
              </a:r>
            </a:p>
          </p:txBody>
        </p:sp>
      </p:grpSp>
      <p:sp>
        <p:nvSpPr>
          <p:cNvPr id="74" name="Rectangle 75"/>
          <p:cNvSpPr>
            <a:spLocks noChangeArrowheads="1"/>
          </p:cNvSpPr>
          <p:nvPr/>
        </p:nvSpPr>
        <p:spPr bwMode="auto">
          <a:xfrm>
            <a:off x="1511300" y="4254500"/>
            <a:ext cx="39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2166938" y="3781425"/>
            <a:ext cx="39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>
            <a:off x="1511300" y="4729163"/>
            <a:ext cx="396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2644775" y="3781425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1658938" y="3324225"/>
            <a:ext cx="39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1873250" y="3324225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2087563" y="3435350"/>
            <a:ext cx="3127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665163" y="4132263"/>
            <a:ext cx="390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879475" y="4132263"/>
            <a:ext cx="396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1095375" y="4241800"/>
            <a:ext cx="3127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84" name="Line 85"/>
          <p:cNvSpPr>
            <a:spLocks noChangeShapeType="1"/>
          </p:cNvSpPr>
          <p:nvPr/>
        </p:nvSpPr>
        <p:spPr bwMode="auto">
          <a:xfrm flipV="1">
            <a:off x="1852613" y="4083050"/>
            <a:ext cx="409575" cy="295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86"/>
          <p:cNvSpPr>
            <a:spLocks noChangeShapeType="1"/>
          </p:cNvSpPr>
          <p:nvPr/>
        </p:nvSpPr>
        <p:spPr bwMode="auto">
          <a:xfrm flipV="1">
            <a:off x="1811338" y="4025900"/>
            <a:ext cx="409575" cy="295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87"/>
          <p:cNvSpPr>
            <a:spLocks noChangeShapeType="1"/>
          </p:cNvSpPr>
          <p:nvPr/>
        </p:nvSpPr>
        <p:spPr bwMode="auto">
          <a:xfrm>
            <a:off x="1701800" y="4584700"/>
            <a:ext cx="0" cy="2079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88"/>
          <p:cNvSpPr>
            <a:spLocks noChangeShapeType="1"/>
          </p:cNvSpPr>
          <p:nvPr/>
        </p:nvSpPr>
        <p:spPr bwMode="auto">
          <a:xfrm>
            <a:off x="2490788" y="3970338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89"/>
          <p:cNvSpPr>
            <a:spLocks noChangeShapeType="1"/>
          </p:cNvSpPr>
          <p:nvPr/>
        </p:nvSpPr>
        <p:spPr bwMode="auto">
          <a:xfrm flipH="1" flipV="1">
            <a:off x="2287588" y="3708400"/>
            <a:ext cx="34925" cy="136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 flipH="1" flipV="1">
            <a:off x="1347788" y="4346575"/>
            <a:ext cx="238125" cy="650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5878513" y="4397375"/>
            <a:ext cx="39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6657975" y="3852863"/>
            <a:ext cx="390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6648450" y="4327525"/>
            <a:ext cx="404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O</a:t>
            </a: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6881813" y="4327525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5868988" y="4872038"/>
            <a:ext cx="4048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O</a:t>
            </a: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6100763" y="4872038"/>
            <a:ext cx="396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7070725" y="3616325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6337300" y="4273550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5154613" y="4062413"/>
            <a:ext cx="390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5368925" y="4062413"/>
            <a:ext cx="396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100" name="Rectangle 101"/>
          <p:cNvSpPr>
            <a:spLocks noChangeArrowheads="1"/>
          </p:cNvSpPr>
          <p:nvPr/>
        </p:nvSpPr>
        <p:spPr bwMode="auto">
          <a:xfrm>
            <a:off x="5584825" y="4173538"/>
            <a:ext cx="312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01" name="Rectangle 102"/>
          <p:cNvSpPr>
            <a:spLocks noChangeArrowheads="1"/>
          </p:cNvSpPr>
          <p:nvPr/>
        </p:nvSpPr>
        <p:spPr bwMode="auto">
          <a:xfrm>
            <a:off x="5937250" y="3517900"/>
            <a:ext cx="39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102" name="Rectangle 103"/>
          <p:cNvSpPr>
            <a:spLocks noChangeArrowheads="1"/>
          </p:cNvSpPr>
          <p:nvPr/>
        </p:nvSpPr>
        <p:spPr bwMode="auto">
          <a:xfrm>
            <a:off x="6151563" y="3517900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  <a:latin typeface="Arial Rounded MT Bold" pitchFamily="34" charset="0"/>
              </a:rPr>
              <a:t>H</a:t>
            </a:r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6365875" y="3629025"/>
            <a:ext cx="3127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04" name="Line 105"/>
          <p:cNvSpPr>
            <a:spLocks noChangeShapeType="1"/>
          </p:cNvSpPr>
          <p:nvPr/>
        </p:nvSpPr>
        <p:spPr bwMode="auto">
          <a:xfrm flipV="1">
            <a:off x="6199188" y="4122738"/>
            <a:ext cx="533400" cy="371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06"/>
          <p:cNvSpPr>
            <a:spLocks noChangeShapeType="1"/>
          </p:cNvSpPr>
          <p:nvPr/>
        </p:nvSpPr>
        <p:spPr bwMode="auto">
          <a:xfrm>
            <a:off x="6848475" y="4183063"/>
            <a:ext cx="0" cy="207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07"/>
          <p:cNvSpPr>
            <a:spLocks noChangeShapeType="1"/>
          </p:cNvSpPr>
          <p:nvPr/>
        </p:nvSpPr>
        <p:spPr bwMode="auto">
          <a:xfrm>
            <a:off x="6069013" y="4727575"/>
            <a:ext cx="0" cy="2079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6983413" y="3836988"/>
            <a:ext cx="163512" cy="128587"/>
          </a:xfrm>
          <a:custGeom>
            <a:avLst/>
            <a:gdLst>
              <a:gd name="T0" fmla="*/ 0 w 103"/>
              <a:gd name="T1" fmla="*/ 80 h 81"/>
              <a:gd name="T2" fmla="*/ 102 w 103"/>
              <a:gd name="T3" fmla="*/ 44 h 81"/>
              <a:gd name="T4" fmla="*/ 102 w 103"/>
              <a:gd name="T5" fmla="*/ 0 h 81"/>
              <a:gd name="T6" fmla="*/ 0 w 103"/>
              <a:gd name="T7" fmla="*/ 80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81"/>
              <a:gd name="T14" fmla="*/ 103 w 103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81">
                <a:moveTo>
                  <a:pt x="0" y="80"/>
                </a:moveTo>
                <a:lnTo>
                  <a:pt x="102" y="44"/>
                </a:lnTo>
                <a:lnTo>
                  <a:pt x="102" y="0"/>
                </a:lnTo>
                <a:lnTo>
                  <a:pt x="0" y="8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6202363" y="4459288"/>
            <a:ext cx="211137" cy="92075"/>
          </a:xfrm>
          <a:custGeom>
            <a:avLst/>
            <a:gdLst>
              <a:gd name="T0" fmla="*/ 0 w 133"/>
              <a:gd name="T1" fmla="*/ 57 h 58"/>
              <a:gd name="T2" fmla="*/ 132 w 133"/>
              <a:gd name="T3" fmla="*/ 45 h 58"/>
              <a:gd name="T4" fmla="*/ 132 w 133"/>
              <a:gd name="T5" fmla="*/ 0 h 58"/>
              <a:gd name="T6" fmla="*/ 0 w 133"/>
              <a:gd name="T7" fmla="*/ 5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58"/>
              <a:gd name="T14" fmla="*/ 133 w 133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58">
                <a:moveTo>
                  <a:pt x="0" y="57"/>
                </a:moveTo>
                <a:lnTo>
                  <a:pt x="132" y="45"/>
                </a:lnTo>
                <a:lnTo>
                  <a:pt x="132" y="0"/>
                </a:lnTo>
                <a:lnTo>
                  <a:pt x="0" y="57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10"/>
          <p:cNvSpPr>
            <a:spLocks noChangeShapeType="1"/>
          </p:cNvSpPr>
          <p:nvPr/>
        </p:nvSpPr>
        <p:spPr bwMode="auto">
          <a:xfrm flipH="1" flipV="1">
            <a:off x="5926138" y="4445000"/>
            <a:ext cx="36512" cy="365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111"/>
          <p:cNvSpPr>
            <a:spLocks noChangeShapeType="1"/>
          </p:cNvSpPr>
          <p:nvPr/>
        </p:nvSpPr>
        <p:spPr bwMode="auto">
          <a:xfrm flipH="1" flipV="1">
            <a:off x="5835650" y="4356100"/>
            <a:ext cx="52388" cy="49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112"/>
          <p:cNvSpPr>
            <a:spLocks noChangeShapeType="1"/>
          </p:cNvSpPr>
          <p:nvPr/>
        </p:nvSpPr>
        <p:spPr bwMode="auto">
          <a:xfrm flipH="1" flipV="1">
            <a:off x="6708775" y="3902075"/>
            <a:ext cx="38100" cy="38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113"/>
          <p:cNvSpPr>
            <a:spLocks noChangeShapeType="1"/>
          </p:cNvSpPr>
          <p:nvPr/>
        </p:nvSpPr>
        <p:spPr bwMode="auto">
          <a:xfrm flipH="1" flipV="1">
            <a:off x="6618288" y="3811588"/>
            <a:ext cx="49212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3" name="Rectangle 114"/>
          <p:cNvSpPr>
            <a:spLocks noChangeArrowheads="1"/>
          </p:cNvSpPr>
          <p:nvPr/>
        </p:nvSpPr>
        <p:spPr bwMode="auto">
          <a:xfrm>
            <a:off x="6773863" y="5013325"/>
            <a:ext cx="106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i="1">
                <a:solidFill>
                  <a:srgbClr val="FF0000"/>
                </a:solidFill>
                <a:latin typeface="Arial Rounded MT Bold" pitchFamily="34" charset="0"/>
              </a:rPr>
              <a:t>meso </a:t>
            </a:r>
          </a:p>
        </p:txBody>
      </p:sp>
      <p:sp>
        <p:nvSpPr>
          <p:cNvPr id="114" name="Rectangle 115"/>
          <p:cNvSpPr>
            <a:spLocks noChangeArrowheads="1"/>
          </p:cNvSpPr>
          <p:nvPr/>
        </p:nvSpPr>
        <p:spPr bwMode="auto">
          <a:xfrm>
            <a:off x="593725" y="350838"/>
            <a:ext cx="7793038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i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eaLnBrk="0" hangingPunct="0">
              <a:defRPr/>
            </a:pPr>
            <a:endParaRPr lang="en-US" i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eaLnBrk="0" hangingPunct="0">
              <a:defRPr/>
            </a:pPr>
            <a:endParaRPr lang="en-US" i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eaLnBrk="0" hangingPunct="0">
              <a:defRPr/>
            </a:pPr>
            <a:r>
              <a:rPr lang="en-US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SYN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ADDITION GIVES  </a:t>
            </a:r>
            <a:r>
              <a:rPr lang="en-US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CIS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GLYCOLS</a:t>
            </a: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7527925" y="2727325"/>
            <a:ext cx="68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i="1">
                <a:solidFill>
                  <a:srgbClr val="FF0066"/>
                </a:solidFill>
                <a:latin typeface="Arial Rounded MT Bold" pitchFamily="34" charset="0"/>
              </a:rPr>
              <a:t>cis </a:t>
            </a:r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1355725" y="5775325"/>
            <a:ext cx="382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remember:  addition is  </a:t>
            </a:r>
            <a:r>
              <a:rPr lang="en-US" sz="2400" i="1">
                <a:latin typeface="Arial Rounded MT Bold" pitchFamily="34" charset="0"/>
              </a:rPr>
              <a:t>syn</a:t>
            </a:r>
            <a:endParaRPr lang="en-US" sz="2000">
              <a:latin typeface="Arial Rounded MT Bold" pitchFamily="34" charset="0"/>
            </a:endParaRPr>
          </a:p>
          <a:p>
            <a:pPr eaLnBrk="0" hangingPunct="0"/>
            <a:r>
              <a:rPr lang="en-US" sz="2000">
                <a:latin typeface="Arial Rounded MT Bold" pitchFamily="34" charset="0"/>
              </a:rPr>
              <a:t>                        result is      </a:t>
            </a:r>
            <a:r>
              <a:rPr lang="en-US" sz="2400" i="1">
                <a:latin typeface="Arial Rounded MT Bold" pitchFamily="34" charset="0"/>
              </a:rPr>
              <a:t>cis</a:t>
            </a:r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441325" y="5065713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i="1">
                <a:solidFill>
                  <a:srgbClr val="FF0033"/>
                </a:solidFill>
                <a:latin typeface="Arial Rounded MT Bold" pitchFamily="34" charset="0"/>
              </a:rPr>
              <a:t>cis -</a:t>
            </a:r>
            <a:r>
              <a:rPr lang="en-US" sz="2400">
                <a:solidFill>
                  <a:srgbClr val="FF0033"/>
                </a:solidFill>
                <a:latin typeface="Arial Rounded MT Bold" pitchFamily="34" charset="0"/>
              </a:rPr>
              <a:t>2-butene</a:t>
            </a:r>
          </a:p>
        </p:txBody>
      </p:sp>
      <p:sp>
        <p:nvSpPr>
          <p:cNvPr id="118" name="Rectangle 120"/>
          <p:cNvSpPr>
            <a:spLocks noChangeArrowheads="1"/>
          </p:cNvSpPr>
          <p:nvPr/>
        </p:nvSpPr>
        <p:spPr bwMode="auto">
          <a:xfrm>
            <a:off x="7375525" y="4014788"/>
            <a:ext cx="166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syn</a:t>
            </a:r>
          </a:p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362200"/>
          </a:xfrm>
        </p:spPr>
        <p:txBody>
          <a:bodyPr>
            <a:noAutofit/>
          </a:bodyPr>
          <a:lstStyle/>
          <a:p>
            <a:pPr marL="179388" indent="-179388">
              <a:spcBef>
                <a:spcPct val="200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Dihydroxylation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also be carried out by using a catalytic amount of OsO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if the oxidant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methylmorpholine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-oxide (NMO) is also added.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catalytic process,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dihydroxylation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double bond converts the Os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oxidant into an Os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6+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product, which is then re-oxidized by NMO to Os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229600" cy="2362200"/>
          </a:xfrm>
        </p:spPr>
        <p:txBody>
          <a:bodyPr>
            <a:normAutofit/>
          </a:bodyPr>
          <a:lstStyle/>
          <a:p>
            <a:pPr lvl="7">
              <a:buNone/>
            </a:pPr>
            <a:r>
              <a:rPr lang="en-US" sz="3200" dirty="0" smtClean="0"/>
              <a:t>          </a:t>
            </a:r>
            <a:endParaRPr lang="en-US" sz="3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8534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Introduction</a:t>
            </a:r>
            <a:r>
              <a:rPr lang="en-US" sz="3200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135563"/>
          </a:xfrm>
        </p:spPr>
        <p:txBody>
          <a:bodyPr wrap="none"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Inorganic Concept:-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Loss of electron(s) and increase in oxidation number.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Example.   Zn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Zn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+ 2e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None/>
            </a:pP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      This is 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easy to apply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incase of Organic molecules.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Organic concept:-</a:t>
            </a:r>
          </a:p>
          <a:p>
            <a:pPr>
              <a:buNone/>
            </a:pPr>
            <a:endParaRPr lang="en-US" sz="2800" baseline="30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800" baseline="30000" dirty="0" smtClean="0"/>
              <a:t>   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Conversation of a 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functional group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category to 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one.</a:t>
            </a:r>
          </a:p>
          <a:p>
            <a:pPr>
              <a:buNone/>
            </a:pP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 Conversion of  any compound to another in same category is not an </a:t>
            </a:r>
          </a:p>
          <a:p>
            <a:pPr>
              <a:buNone/>
            </a:pP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  oxidation or reduction.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3400" y="2438400"/>
            <a:ext cx="152400" cy="152400"/>
          </a:xfrm>
          <a:prstGeom prst="rect">
            <a:avLst/>
          </a:prstGeom>
          <a:noFill/>
        </p:spPr>
      </p:pic>
      <p:pic>
        <p:nvPicPr>
          <p:cNvPr id="7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3400" y="1676400"/>
            <a:ext cx="152400" cy="1524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895600" y="2514600"/>
            <a:ext cx="11430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14800"/>
            <a:ext cx="152400" cy="152400"/>
          </a:xfrm>
          <a:prstGeom prst="rect">
            <a:avLst/>
          </a:prstGeom>
          <a:noFill/>
        </p:spPr>
      </p:pic>
      <p:pic>
        <p:nvPicPr>
          <p:cNvPr id="11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9530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82296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PQuestion"/>
          <p:cNvSpPr txBox="1">
            <a:spLocks noChangeArrowheads="1"/>
          </p:cNvSpPr>
          <p:nvPr/>
        </p:nvSpPr>
        <p:spPr>
          <a:xfrm>
            <a:off x="990600" y="1371600"/>
            <a:ext cx="79248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What is the major product of the following reaction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uhaus 93" pitchFamily="82" charset="0"/>
                <a:ea typeface="+mj-ea"/>
                <a:cs typeface="+mj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  <p:grpSp>
        <p:nvGrpSpPr>
          <p:cNvPr id="5" name="Picture Choice 1"/>
          <p:cNvGrpSpPr>
            <a:grpSpLocks/>
          </p:cNvGrpSpPr>
          <p:nvPr/>
        </p:nvGrpSpPr>
        <p:grpSpPr bwMode="auto">
          <a:xfrm>
            <a:off x="2819400" y="3657600"/>
            <a:ext cx="1076325" cy="1514475"/>
            <a:chOff x="312" y="1632"/>
            <a:chExt cx="678" cy="954"/>
          </a:xfrm>
        </p:grpSpPr>
        <p:pic>
          <p:nvPicPr>
            <p:cNvPr id="6" name="PSPic" descr="Ch07-q04b-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872"/>
              <a:ext cx="558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PSText"/>
            <p:cNvSpPr txBox="1">
              <a:spLocks noChangeArrowheads="1"/>
            </p:cNvSpPr>
            <p:nvPr/>
          </p:nvSpPr>
          <p:spPr bwMode="auto">
            <a:xfrm>
              <a:off x="432" y="1632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1.</a:t>
              </a:r>
            </a:p>
          </p:txBody>
        </p:sp>
        <p:sp>
          <p:nvSpPr>
            <p:cNvPr id="8" name="PSArrow"/>
            <p:cNvSpPr>
              <a:spLocks noChangeArrowheads="1"/>
            </p:cNvSpPr>
            <p:nvPr/>
          </p:nvSpPr>
          <p:spPr bwMode="auto">
            <a:xfrm>
              <a:off x="312" y="1792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Picture Choice 2"/>
          <p:cNvGrpSpPr>
            <a:grpSpLocks/>
          </p:cNvGrpSpPr>
          <p:nvPr/>
        </p:nvGrpSpPr>
        <p:grpSpPr bwMode="auto">
          <a:xfrm>
            <a:off x="5486400" y="3581400"/>
            <a:ext cx="971550" cy="1512888"/>
            <a:chOff x="1800" y="1584"/>
            <a:chExt cx="612" cy="953"/>
          </a:xfrm>
        </p:grpSpPr>
        <p:pic>
          <p:nvPicPr>
            <p:cNvPr id="10" name="PSPic" descr="Ch07-q04b-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0" y="1824"/>
              <a:ext cx="492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SText"/>
            <p:cNvSpPr txBox="1">
              <a:spLocks noChangeArrowheads="1"/>
            </p:cNvSpPr>
            <p:nvPr/>
          </p:nvSpPr>
          <p:spPr bwMode="auto">
            <a:xfrm>
              <a:off x="1920" y="1584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2.</a:t>
              </a:r>
            </a:p>
          </p:txBody>
        </p:sp>
        <p:sp>
          <p:nvSpPr>
            <p:cNvPr id="12" name="PSArrow"/>
            <p:cNvSpPr>
              <a:spLocks noChangeArrowheads="1"/>
            </p:cNvSpPr>
            <p:nvPr/>
          </p:nvSpPr>
          <p:spPr bwMode="auto">
            <a:xfrm>
              <a:off x="1800" y="1744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Picture Choice 3"/>
          <p:cNvGrpSpPr>
            <a:grpSpLocks/>
          </p:cNvGrpSpPr>
          <p:nvPr/>
        </p:nvGrpSpPr>
        <p:grpSpPr bwMode="auto">
          <a:xfrm>
            <a:off x="1371600" y="5029200"/>
            <a:ext cx="1219200" cy="1514475"/>
            <a:chOff x="936" y="2358"/>
            <a:chExt cx="768" cy="954"/>
          </a:xfrm>
        </p:grpSpPr>
        <p:pic>
          <p:nvPicPr>
            <p:cNvPr id="14" name="PSPic" descr="Ch07-q04b-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56" y="2598"/>
              <a:ext cx="648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SText"/>
            <p:cNvSpPr txBox="1">
              <a:spLocks noChangeArrowheads="1"/>
            </p:cNvSpPr>
            <p:nvPr/>
          </p:nvSpPr>
          <p:spPr bwMode="auto">
            <a:xfrm>
              <a:off x="1056" y="2358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3.</a:t>
              </a:r>
            </a:p>
          </p:txBody>
        </p:sp>
        <p:sp>
          <p:nvSpPr>
            <p:cNvPr id="16" name="PSArrow"/>
            <p:cNvSpPr>
              <a:spLocks noChangeArrowheads="1"/>
            </p:cNvSpPr>
            <p:nvPr/>
          </p:nvSpPr>
          <p:spPr bwMode="auto">
            <a:xfrm>
              <a:off x="936" y="2518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Picture Choice 4"/>
          <p:cNvGrpSpPr>
            <a:grpSpLocks/>
          </p:cNvGrpSpPr>
          <p:nvPr/>
        </p:nvGrpSpPr>
        <p:grpSpPr bwMode="auto">
          <a:xfrm>
            <a:off x="4191000" y="5029200"/>
            <a:ext cx="1257300" cy="1512888"/>
            <a:chOff x="264" y="3024"/>
            <a:chExt cx="792" cy="953"/>
          </a:xfrm>
        </p:grpSpPr>
        <p:pic>
          <p:nvPicPr>
            <p:cNvPr id="18" name="PSPic" descr="Ch07-q04b-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" y="3264"/>
              <a:ext cx="672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PSText"/>
            <p:cNvSpPr txBox="1">
              <a:spLocks noChangeArrowheads="1"/>
            </p:cNvSpPr>
            <p:nvPr/>
          </p:nvSpPr>
          <p:spPr bwMode="auto">
            <a:xfrm>
              <a:off x="384" y="3024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4.</a:t>
              </a:r>
            </a:p>
          </p:txBody>
        </p:sp>
        <p:sp>
          <p:nvSpPr>
            <p:cNvPr id="20" name="PSArrow"/>
            <p:cNvSpPr>
              <a:spLocks noChangeArrowheads="1"/>
            </p:cNvSpPr>
            <p:nvPr/>
          </p:nvSpPr>
          <p:spPr bwMode="auto">
            <a:xfrm>
              <a:off x="264" y="3184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Picture Choice 5"/>
          <p:cNvGrpSpPr>
            <a:grpSpLocks/>
          </p:cNvGrpSpPr>
          <p:nvPr/>
        </p:nvGrpSpPr>
        <p:grpSpPr bwMode="auto">
          <a:xfrm>
            <a:off x="6934200" y="4800600"/>
            <a:ext cx="1036638" cy="1514475"/>
            <a:chOff x="1800" y="3030"/>
            <a:chExt cx="653" cy="954"/>
          </a:xfrm>
        </p:grpSpPr>
        <p:pic>
          <p:nvPicPr>
            <p:cNvPr id="22" name="PSPic" descr="Ch07-q04b-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0" y="3270"/>
              <a:ext cx="533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PSText"/>
            <p:cNvSpPr txBox="1">
              <a:spLocks noChangeArrowheads="1"/>
            </p:cNvSpPr>
            <p:nvPr/>
          </p:nvSpPr>
          <p:spPr bwMode="auto">
            <a:xfrm>
              <a:off x="1920" y="3030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5.</a:t>
              </a:r>
            </a:p>
          </p:txBody>
        </p:sp>
        <p:sp>
          <p:nvSpPr>
            <p:cNvPr id="24" name="PSArrow"/>
            <p:cNvSpPr>
              <a:spLocks noChangeArrowheads="1"/>
            </p:cNvSpPr>
            <p:nvPr/>
          </p:nvSpPr>
          <p:spPr bwMode="auto">
            <a:xfrm>
              <a:off x="1800" y="3190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2057400" y="2209800"/>
          <a:ext cx="4876800" cy="1228725"/>
        </p:xfrm>
        <a:graphic>
          <a:graphicData uri="http://schemas.openxmlformats.org/presentationml/2006/ole">
            <p:oleObj spid="_x0000_s63490" r:id="rId8" imgW="1820880" imgH="487800" progId="ChemDraw.Document.6.0">
              <p:embed/>
            </p:oleObj>
          </a:graphicData>
        </a:graphic>
      </p:graphicFrame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57200" y="381000"/>
            <a:ext cx="3886200" cy="715962"/>
          </a:xfrm>
          <a:prstGeom prst="rect">
            <a:avLst/>
          </a:prstGeom>
        </p:spPr>
        <p:txBody>
          <a:bodyPr lIns="82058" tIns="41029" rIns="82058" bIns="41029" anchor="ctr">
            <a:norm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Learning Check</a:t>
            </a:r>
            <a:r>
              <a:rPr lang="en-US" sz="3600" dirty="0">
                <a:solidFill>
                  <a:srgbClr val="533A2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:</a:t>
            </a:r>
            <a:endParaRPr lang="en-US" sz="3600" dirty="0">
              <a:solidFill>
                <a:srgbClr val="533A2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419600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Oxidation by using KMnO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2057401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aq.KMnO</a:t>
            </a:r>
            <a:r>
              <a:rPr lang="en-US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used with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co-solvent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1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butanol</a:t>
            </a:r>
            <a:r>
              <a:rPr lang="en-US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or acetic acid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arenR" startAt="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 further oxidation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alkaline medium is used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avoid formation of alpha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arenR" startAt="3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Less satisfactory results than OsO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but cheaper and less hazardous. 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Mechanism:-</a:t>
            </a:r>
          </a:p>
          <a:p>
            <a:pPr marL="457200" indent="-45720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3"/>
          <p:cNvGraphicFramePr>
            <a:graphicFrameLocks/>
          </p:cNvGraphicFramePr>
          <p:nvPr/>
        </p:nvGraphicFramePr>
        <p:xfrm>
          <a:off x="1371600" y="2895600"/>
          <a:ext cx="5791200" cy="3429000"/>
        </p:xfrm>
        <a:graphic>
          <a:graphicData uri="http://schemas.openxmlformats.org/presentationml/2006/ole">
            <p:oleObj spid="_x0000_s33798" name="ISIS/Draw Sketch" r:id="rId3" imgW="8088120" imgH="4749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Potassium permanganate (KMnO</a:t>
            </a:r>
            <a:r>
              <a:rPr lang="en-US" sz="27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can produce carboxylic acids and carbon dioxide if H’s are present on C=C</a:t>
            </a:r>
            <a:r>
              <a:rPr lang="en-CA" sz="6000" dirty="0" smtClean="0"/>
              <a:t/>
            </a:r>
            <a:br>
              <a:rPr lang="en-CA" sz="6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1"/>
            <a:ext cx="8662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G18_000-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579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0666" y="5867400"/>
            <a:ext cx="9332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peroxyacid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OsO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(cold basic) KMnO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break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the pi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bond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9460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Ozone and acidic KMnO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break both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bond and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sigma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PQuestion"/>
          <p:cNvSpPr txBox="1">
            <a:spLocks noChangeArrowheads="1"/>
          </p:cNvSpPr>
          <p:nvPr/>
        </p:nvSpPr>
        <p:spPr>
          <a:xfrm>
            <a:off x="1066800" y="1219200"/>
            <a:ext cx="7772400" cy="11339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Which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alkene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would produce two identical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ketones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when reacted with KMnO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/H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Picture Choice 1"/>
          <p:cNvGrpSpPr>
            <a:grpSpLocks/>
          </p:cNvGrpSpPr>
          <p:nvPr/>
        </p:nvGrpSpPr>
        <p:grpSpPr bwMode="auto">
          <a:xfrm>
            <a:off x="1905000" y="2362200"/>
            <a:ext cx="1255713" cy="1676400"/>
            <a:chOff x="216" y="1344"/>
            <a:chExt cx="791" cy="1056"/>
          </a:xfrm>
        </p:grpSpPr>
        <p:pic>
          <p:nvPicPr>
            <p:cNvPr id="6" name="PSPic" descr="Ch07-q09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584"/>
              <a:ext cx="67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PSText"/>
            <p:cNvSpPr txBox="1">
              <a:spLocks noChangeArrowheads="1"/>
            </p:cNvSpPr>
            <p:nvPr/>
          </p:nvSpPr>
          <p:spPr bwMode="auto">
            <a:xfrm>
              <a:off x="336" y="1344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1.</a:t>
              </a:r>
            </a:p>
          </p:txBody>
        </p:sp>
        <p:sp>
          <p:nvSpPr>
            <p:cNvPr id="8" name="PSArrow"/>
            <p:cNvSpPr>
              <a:spLocks noChangeArrowheads="1"/>
            </p:cNvSpPr>
            <p:nvPr/>
          </p:nvSpPr>
          <p:spPr bwMode="auto">
            <a:xfrm>
              <a:off x="216" y="1504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Picture Choice 2"/>
          <p:cNvGrpSpPr>
            <a:grpSpLocks/>
          </p:cNvGrpSpPr>
          <p:nvPr/>
        </p:nvGrpSpPr>
        <p:grpSpPr bwMode="auto">
          <a:xfrm>
            <a:off x="6172200" y="2438400"/>
            <a:ext cx="1528763" cy="1676400"/>
            <a:chOff x="1368" y="1332"/>
            <a:chExt cx="963" cy="1056"/>
          </a:xfrm>
        </p:grpSpPr>
        <p:pic>
          <p:nvPicPr>
            <p:cNvPr id="10" name="PSPic" descr="Ch07-q09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1572"/>
              <a:ext cx="84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SText"/>
            <p:cNvSpPr txBox="1">
              <a:spLocks noChangeArrowheads="1"/>
            </p:cNvSpPr>
            <p:nvPr/>
          </p:nvSpPr>
          <p:spPr bwMode="auto">
            <a:xfrm>
              <a:off x="1488" y="1332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2.</a:t>
              </a:r>
            </a:p>
          </p:txBody>
        </p:sp>
        <p:sp>
          <p:nvSpPr>
            <p:cNvPr id="12" name="PSArrow"/>
            <p:cNvSpPr>
              <a:spLocks noChangeArrowheads="1"/>
            </p:cNvSpPr>
            <p:nvPr/>
          </p:nvSpPr>
          <p:spPr bwMode="auto">
            <a:xfrm>
              <a:off x="1368" y="1492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Picture Choice 3"/>
          <p:cNvGrpSpPr>
            <a:grpSpLocks/>
          </p:cNvGrpSpPr>
          <p:nvPr/>
        </p:nvGrpSpPr>
        <p:grpSpPr bwMode="auto">
          <a:xfrm>
            <a:off x="3657600" y="3124200"/>
            <a:ext cx="1500188" cy="1676400"/>
            <a:chOff x="744" y="2112"/>
            <a:chExt cx="945" cy="1056"/>
          </a:xfrm>
        </p:grpSpPr>
        <p:pic>
          <p:nvPicPr>
            <p:cNvPr id="14" name="PSPic" descr="Ch07-q09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" y="2352"/>
              <a:ext cx="82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SText"/>
            <p:cNvSpPr txBox="1">
              <a:spLocks noChangeArrowheads="1"/>
            </p:cNvSpPr>
            <p:nvPr/>
          </p:nvSpPr>
          <p:spPr bwMode="auto">
            <a:xfrm>
              <a:off x="864" y="2112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3.</a:t>
              </a:r>
            </a:p>
          </p:txBody>
        </p:sp>
        <p:sp>
          <p:nvSpPr>
            <p:cNvPr id="16" name="PSArrow"/>
            <p:cNvSpPr>
              <a:spLocks noChangeArrowheads="1"/>
            </p:cNvSpPr>
            <p:nvPr/>
          </p:nvSpPr>
          <p:spPr bwMode="auto">
            <a:xfrm>
              <a:off x="744" y="2272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Picture Choice 4"/>
          <p:cNvGrpSpPr>
            <a:grpSpLocks/>
          </p:cNvGrpSpPr>
          <p:nvPr/>
        </p:nvGrpSpPr>
        <p:grpSpPr bwMode="auto">
          <a:xfrm>
            <a:off x="1524000" y="4724400"/>
            <a:ext cx="1355725" cy="1676400"/>
            <a:chOff x="216" y="2868"/>
            <a:chExt cx="854" cy="1056"/>
          </a:xfrm>
        </p:grpSpPr>
        <p:pic>
          <p:nvPicPr>
            <p:cNvPr id="18" name="PSPic" descr="Ch07-q09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3108"/>
              <a:ext cx="73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PSText"/>
            <p:cNvSpPr txBox="1">
              <a:spLocks noChangeArrowheads="1"/>
            </p:cNvSpPr>
            <p:nvPr/>
          </p:nvSpPr>
          <p:spPr bwMode="auto">
            <a:xfrm>
              <a:off x="336" y="2868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4.</a:t>
              </a:r>
            </a:p>
          </p:txBody>
        </p:sp>
        <p:sp>
          <p:nvSpPr>
            <p:cNvPr id="20" name="PSArrow"/>
            <p:cNvSpPr>
              <a:spLocks noChangeArrowheads="1"/>
            </p:cNvSpPr>
            <p:nvPr/>
          </p:nvSpPr>
          <p:spPr bwMode="auto">
            <a:xfrm>
              <a:off x="216" y="3028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Picture Choice 5"/>
          <p:cNvGrpSpPr>
            <a:grpSpLocks/>
          </p:cNvGrpSpPr>
          <p:nvPr/>
        </p:nvGrpSpPr>
        <p:grpSpPr bwMode="auto">
          <a:xfrm>
            <a:off x="6172200" y="4800600"/>
            <a:ext cx="1485900" cy="1676400"/>
            <a:chOff x="1368" y="2868"/>
            <a:chExt cx="936" cy="1056"/>
          </a:xfrm>
        </p:grpSpPr>
        <p:pic>
          <p:nvPicPr>
            <p:cNvPr id="22" name="PSPic" descr="Ch07-q09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8" y="3108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PSText"/>
            <p:cNvSpPr txBox="1">
              <a:spLocks noChangeArrowheads="1"/>
            </p:cNvSpPr>
            <p:nvPr/>
          </p:nvSpPr>
          <p:spPr bwMode="auto">
            <a:xfrm>
              <a:off x="1488" y="2868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5.</a:t>
              </a:r>
            </a:p>
          </p:txBody>
        </p:sp>
        <p:sp>
          <p:nvSpPr>
            <p:cNvPr id="24" name="PSArrow"/>
            <p:cNvSpPr>
              <a:spLocks noChangeArrowheads="1"/>
            </p:cNvSpPr>
            <p:nvPr/>
          </p:nvSpPr>
          <p:spPr bwMode="auto">
            <a:xfrm>
              <a:off x="1368" y="3028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74638"/>
            <a:ext cx="4191000" cy="715962"/>
          </a:xfrm>
          <a:prstGeom prst="rect">
            <a:avLst/>
          </a:prstGeom>
        </p:spPr>
        <p:txBody>
          <a:bodyPr lIns="82058" tIns="41029" rIns="82058" bIns="41029" anchor="ctr">
            <a:norm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Learning Check:</a:t>
            </a:r>
            <a:endParaRPr lang="en-US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reaction sequence on 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will accomplish the same end result as treating the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O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followed by Zn/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AcOH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PQuestion"/>
          <p:cNvSpPr txBox="1">
            <a:spLocks noChangeArrowheads="1"/>
          </p:cNvSpPr>
          <p:nvPr/>
        </p:nvSpPr>
        <p:spPr>
          <a:xfrm>
            <a:off x="1143000" y="381000"/>
            <a:ext cx="76962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PAnswers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33400" y="3429000"/>
            <a:ext cx="8153400" cy="224631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 followed by KMnO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/THF followed by OsO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followed by NaHSO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/NMO followed by HIO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Hg(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O/THF followed by NaBH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followed by KOH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followed by KOH, followed by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O+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477250" cy="715962"/>
          </a:xfrm>
          <a:prstGeom prst="rect">
            <a:avLst/>
          </a:prstGeom>
        </p:spPr>
        <p:txBody>
          <a:bodyPr lIns="82058" tIns="41029" rIns="82058" bIns="41029" anchor="ctr">
            <a:norm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533A2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Learning Check:</a:t>
            </a:r>
            <a:endParaRPr lang="en-US" sz="3600" dirty="0">
              <a:solidFill>
                <a:srgbClr val="533A2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11162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5) Woodward Hydroxylation:-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Iodine-Silver acetate in wet condition</a:t>
            </a:r>
            <a:r>
              <a:rPr lang="en-US" dirty="0" smtClean="0"/>
              <a:t>.</a:t>
            </a:r>
          </a:p>
          <a:p>
            <a:pPr marL="514350" indent="-514350">
              <a:buAutoNum type="arabicParenR" startAt="2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 mechanism:-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16002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0" y="2133600"/>
          <a:ext cx="9144000" cy="4572000"/>
        </p:xfrm>
        <a:graphic>
          <a:graphicData uri="http://schemas.openxmlformats.org/presentationml/2006/ole">
            <p:oleObj spid="_x0000_s34819" name="CS ChemDraw Drawing" r:id="rId3" imgW="6004080" imgH="34693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715962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6) Prevost hydroxylation:-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Iodine-silver acetate in dry condition.</a:t>
            </a:r>
          </a:p>
          <a:p>
            <a:pPr marL="457200" indent="-457200">
              <a:buAutoNum type="arabicParenR" startAt="2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Trans – 1,2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arenR" startAt="3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Stereo selective reaction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which produces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anti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depends on geometry of olefins.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 mechanism:-</a:t>
            </a:r>
          </a:p>
          <a:p>
            <a:pPr marL="457200" indent="-45720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16002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8600" y="2743200"/>
          <a:ext cx="8763000" cy="3962400"/>
        </p:xfrm>
        <a:graphic>
          <a:graphicData uri="http://schemas.openxmlformats.org/presentationml/2006/ole">
            <p:oleObj spid="_x0000_s38916" name="CS ChemDraw Drawing" r:id="rId3" imgW="6136920" imgH="394668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4111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7) Ozonolysis:-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Ozone reacts as an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electrophile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form different products depends on structure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Ozonids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dangerously explosive.</a:t>
            </a:r>
          </a:p>
          <a:p>
            <a:pPr marL="457200" indent="-457200">
              <a:lnSpc>
                <a:spcPct val="150000"/>
              </a:lnSpc>
              <a:buAutoNum type="arabicParenR" startAt="3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Isolable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ozonide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solvolysis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gives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ketones and acids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depends on structure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rabicParenR" startAt="3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971800"/>
            <a:ext cx="5334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57200" y="3962400"/>
          <a:ext cx="8382000" cy="2667000"/>
        </p:xfrm>
        <a:graphic>
          <a:graphicData uri="http://schemas.openxmlformats.org/presentationml/2006/ole">
            <p:oleObj spid="_x0000_s47107" name="CS ChemDraw Drawing" r:id="rId4" imgW="5152320" imgH="228168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5334001"/>
            <a:ext cx="7162800" cy="1371600"/>
          </a:xfrm>
          <a:noFill/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 The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molozonide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unstable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because it has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O–O bonds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Ozonide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stable.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7939"/>
            <a:ext cx="8686800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Addition of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 of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alkene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forms an unstable intermediate called a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molozonide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which rearranges to an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ozonide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a stepwise process.</a:t>
            </a:r>
          </a:p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unstable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ozonide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reduced to afford carbonyl compounds. Zn (in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O)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dimethylsulfide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are two common reagents used to convert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ozonide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into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carbonyl compounds.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001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143000" cy="457200"/>
          </a:xfrm>
          <a:noFill/>
        </p:spPr>
        <p:txBody>
          <a:bodyPr/>
          <a:lstStyle/>
          <a:p>
            <a:pPr>
              <a:defRPr/>
            </a:pPr>
            <a:fld id="{637F2327-ADB4-4897-A8BB-F0155292E9C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457201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Oxidative cleavage of 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breaks both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 and  bonds of the double bond to form two carbonyl compounds. Cleavage with ozone (O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is called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ozonolysis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04800" y="43434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2176463"/>
            <a:ext cx="71945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4419600"/>
            <a:ext cx="59499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1447800" cy="2133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Example:-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6324600"/>
            <a:ext cx="8229600" cy="76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5344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organic chemistry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involves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Gain of oxygen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.Mg + 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Ca+ 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2CaO.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Loss of hydrogen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OH+Cr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HCHO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  both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happens.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3400" y="990600"/>
            <a:ext cx="152400" cy="152400"/>
          </a:xfrm>
          <a:prstGeom prst="rect">
            <a:avLst/>
          </a:prstGeom>
          <a:noFill/>
        </p:spPr>
      </p:pic>
      <p:pic>
        <p:nvPicPr>
          <p:cNvPr id="8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3400" y="1981200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3400" y="2895600"/>
            <a:ext cx="152400" cy="15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44168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+ Br</a:t>
            </a:r>
            <a:r>
              <a:rPr lang="en-US" baseline="-25000" dirty="0" smtClean="0"/>
              <a:t>2  </a:t>
            </a:r>
            <a:r>
              <a:rPr lang="en-US" dirty="0" smtClean="0"/>
              <a:t>                             CH</a:t>
            </a:r>
            <a:r>
              <a:rPr lang="en-US" baseline="-25000" dirty="0" smtClean="0"/>
              <a:t>3</a:t>
            </a:r>
            <a:r>
              <a:rPr lang="en-US" dirty="0" smtClean="0"/>
              <a:t>Br + </a:t>
            </a:r>
            <a:r>
              <a:rPr lang="en-US" dirty="0" err="1" smtClean="0"/>
              <a:t>HBr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 </a:t>
            </a:r>
            <a:r>
              <a:rPr lang="en-US" dirty="0" err="1" smtClean="0"/>
              <a:t>PhO</a:t>
            </a:r>
            <a:r>
              <a:rPr lang="en-US" dirty="0" smtClean="0"/>
              <a:t> </a:t>
            </a:r>
            <a:r>
              <a:rPr lang="en-US" baseline="30000" dirty="0" smtClean="0"/>
              <a:t>- </a:t>
            </a:r>
            <a:r>
              <a:rPr lang="en-US" dirty="0" smtClean="0"/>
              <a:t>+ Fe</a:t>
            </a:r>
            <a:r>
              <a:rPr lang="en-US" baseline="30000" dirty="0" smtClean="0"/>
              <a:t>+3</a:t>
            </a:r>
            <a:r>
              <a:rPr lang="en-US" dirty="0" smtClean="0"/>
              <a:t>                         </a:t>
            </a:r>
            <a:r>
              <a:rPr lang="en-US" dirty="0" err="1" smtClean="0"/>
              <a:t>PhO</a:t>
            </a:r>
            <a:r>
              <a:rPr lang="en-US" dirty="0" smtClean="0"/>
              <a:t> </a:t>
            </a:r>
            <a:r>
              <a:rPr lang="en-US" baseline="30000" dirty="0" smtClean="0"/>
              <a:t>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RCHO + [O]                            RCOOH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RCH</a:t>
            </a:r>
            <a:r>
              <a:rPr lang="en-US" baseline="-25000" dirty="0" smtClean="0"/>
              <a:t>2</a:t>
            </a:r>
            <a:r>
              <a:rPr lang="en-US" dirty="0" smtClean="0"/>
              <a:t>OH                              RCHO + 2H</a:t>
            </a:r>
          </a:p>
          <a:p>
            <a:pPr marL="342900" indent="-34290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3581400"/>
            <a:ext cx="11430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4191000"/>
            <a:ext cx="11430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4724400"/>
            <a:ext cx="11430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33600" y="5257800"/>
            <a:ext cx="11430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058194" y="3428206"/>
            <a:ext cx="5029200" cy="1588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762000"/>
            <a:ext cx="41148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Variety of oxidizing agents are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(in Acid, base and neutral Media---- Reactivity is different)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Hexavalent chromium,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Chromic acid (versatile),MnO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PCC,Selenyl halide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Ozone, oxygen with Pt.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Iodine,Iodic acid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Periodic acid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,Lead tetra acetate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Peroxides and per acids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OsO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Chromyl chloride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Nitric acid, Thallium nitrate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Sulphuryl chloride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Nitrites ,Nitroceyl chloride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Bromine, copper sulphate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Sulphur,Selenium,DDQ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9000" y="1143000"/>
            <a:ext cx="54864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1752600"/>
            <a:ext cx="54864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1000" y="3048000"/>
            <a:ext cx="228600" cy="2286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3048000" y="2362200"/>
            <a:ext cx="54864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0838"/>
            <a:ext cx="89947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WORKUP PROCEDURES FOR OZONOLYSIS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5125" y="1050925"/>
            <a:ext cx="795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Arial Rounded MT Bold" pitchFamily="34" charset="0"/>
              </a:rPr>
              <a:t>Two types of workup (decomposition of the ozonide) </a:t>
            </a:r>
          </a:p>
          <a:p>
            <a:pPr eaLnBrk="0" hangingPunct="0"/>
            <a:r>
              <a:rPr lang="en-US" sz="2400">
                <a:latin typeface="Arial Rounded MT Bold" pitchFamily="34" charset="0"/>
              </a:rPr>
              <a:t>are possible 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5125" y="2346325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 Rounded MT Bold" pitchFamily="34" charset="0"/>
              </a:rPr>
              <a:t>1. OXIDATIVE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27325" y="2346325"/>
            <a:ext cx="471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Arial Rounded MT Bold" pitchFamily="34" charset="0"/>
              </a:rPr>
              <a:t>Hydrogen peroxide is present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5125" y="4022725"/>
            <a:ext cx="241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 Rounded MT Bold" pitchFamily="34" charset="0"/>
              </a:rPr>
              <a:t>2.  REDUCTIVE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55725" y="4678363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METHOD A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60725" y="4632325"/>
            <a:ext cx="403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Arial Rounded MT Bold" pitchFamily="34" charset="0"/>
              </a:rPr>
              <a:t>Add  Zn  and  H</a:t>
            </a:r>
            <a:r>
              <a:rPr lang="en-US" sz="2400" baseline="-25000">
                <a:latin typeface="Arial Rounded MT Bold" pitchFamily="34" charset="0"/>
              </a:rPr>
              <a:t>2</a:t>
            </a:r>
            <a:r>
              <a:rPr lang="en-US" sz="2400">
                <a:latin typeface="Arial Rounded MT Bold" pitchFamily="34" charset="0"/>
              </a:rPr>
              <a:t>O or H</a:t>
            </a:r>
            <a:r>
              <a:rPr lang="en-US" sz="2400" baseline="-25000">
                <a:latin typeface="Arial Rounded MT Bold" pitchFamily="34" charset="0"/>
              </a:rPr>
              <a:t>3</a:t>
            </a:r>
            <a:r>
              <a:rPr lang="en-US" sz="2400">
                <a:latin typeface="Arial Rounded MT Bold" pitchFamily="34" charset="0"/>
              </a:rPr>
              <a:t>O</a:t>
            </a:r>
            <a:r>
              <a:rPr lang="en-US" sz="2400" baseline="30000">
                <a:latin typeface="Arial Rounded MT Bold" pitchFamily="34" charset="0"/>
              </a:rPr>
              <a:t>+</a:t>
            </a:r>
            <a:r>
              <a:rPr lang="en-US" sz="2400">
                <a:latin typeface="Arial Rounded MT Bold" pitchFamily="34" charset="0"/>
              </a:rPr>
              <a:t> 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60375" y="198120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60375" y="395605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79525" y="2925763"/>
            <a:ext cx="5662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99"/>
                </a:solidFill>
                <a:latin typeface="Arial Rounded MT Bold" pitchFamily="34" charset="0"/>
              </a:rPr>
              <a:t>Aldehydes are oxidized to carboxylic acids.</a:t>
            </a:r>
          </a:p>
          <a:p>
            <a:pPr eaLnBrk="0" hangingPunct="0"/>
            <a:r>
              <a:rPr lang="en-US" sz="2000" dirty="0">
                <a:solidFill>
                  <a:srgbClr val="000099"/>
                </a:solidFill>
                <a:latin typeface="Arial Rounded MT Bold" pitchFamily="34" charset="0"/>
              </a:rPr>
              <a:t>Formaldehyde is oxidized to carbon dioxide, </a:t>
            </a:r>
          </a:p>
          <a:p>
            <a:pPr eaLnBrk="0" hangingPunct="0"/>
            <a:r>
              <a:rPr lang="en-US" sz="2000" dirty="0">
                <a:solidFill>
                  <a:srgbClr val="000099"/>
                </a:solidFill>
                <a:latin typeface="Arial Rounded MT Bold" pitchFamily="34" charset="0"/>
              </a:rPr>
              <a:t>                                 which is lost as a gas.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355725" y="5135563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METHOD B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60725" y="5089525"/>
            <a:ext cx="511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Arial Rounded MT Bold" pitchFamily="34" charset="0"/>
              </a:rPr>
              <a:t>Reduce the ozonide with Pd / H</a:t>
            </a:r>
            <a:r>
              <a:rPr lang="en-US" sz="2400" baseline="-25000">
                <a:latin typeface="Arial Rounded MT Bold" pitchFamily="34" charset="0"/>
              </a:rPr>
              <a:t>2</a:t>
            </a:r>
            <a:r>
              <a:rPr lang="en-US" sz="2400">
                <a:latin typeface="Arial Rounded MT Bold" pitchFamily="34" charset="0"/>
              </a:rPr>
              <a:t> , </a:t>
            </a:r>
          </a:p>
          <a:p>
            <a:pPr eaLnBrk="0" hangingPunct="0"/>
            <a:r>
              <a:rPr lang="en-US" sz="2400">
                <a:latin typeface="Arial Rounded MT Bold" pitchFamily="34" charset="0"/>
              </a:rPr>
              <a:t>         and then add acid ( H</a:t>
            </a:r>
            <a:r>
              <a:rPr lang="en-US" sz="2400" baseline="-25000">
                <a:latin typeface="Arial Rounded MT Bold" pitchFamily="34" charset="0"/>
              </a:rPr>
              <a:t>3</a:t>
            </a:r>
            <a:r>
              <a:rPr lang="en-US" sz="2400">
                <a:latin typeface="Arial Rounded MT Bold" pitchFamily="34" charset="0"/>
              </a:rPr>
              <a:t>O</a:t>
            </a:r>
            <a:r>
              <a:rPr lang="en-US" sz="2400" baseline="30000">
                <a:latin typeface="Arial Rounded MT Bold" pitchFamily="34" charset="0"/>
              </a:rPr>
              <a:t>+</a:t>
            </a:r>
            <a:r>
              <a:rPr lang="en-US" sz="2400">
                <a:latin typeface="Arial Rounded MT Bold" pitchFamily="34" charset="0"/>
              </a:rPr>
              <a:t> ).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03325" y="5943600"/>
            <a:ext cx="764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99"/>
                </a:solidFill>
                <a:latin typeface="Arial Rounded MT Bold" pitchFamily="34" charset="0"/>
              </a:rPr>
              <a:t>Aldehydes survive intact and are not oxidized with reductive </a:t>
            </a:r>
          </a:p>
          <a:p>
            <a:pPr eaLnBrk="0" hangingPunct="0"/>
            <a:r>
              <a:rPr lang="en-US" sz="2000" dirty="0">
                <a:solidFill>
                  <a:srgbClr val="000099"/>
                </a:solidFill>
                <a:latin typeface="Arial Rounded MT Bold" pitchFamily="34" charset="0"/>
              </a:rPr>
              <a:t>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75" y="990600"/>
            <a:ext cx="533717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27325" y="150813"/>
            <a:ext cx="266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EXAMPLES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98775" y="2514600"/>
            <a:ext cx="911225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041775" y="2514600"/>
            <a:ext cx="911225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905000" y="3432175"/>
            <a:ext cx="0" cy="911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879725" y="1935163"/>
            <a:ext cx="48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46525" y="1935163"/>
            <a:ext cx="1192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Zn / 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8600" y="3535363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0" hangingPunct="0">
              <a:buFontTx/>
              <a:buAutoNum type="arabicParenR"/>
            </a:pPr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8600" y="4267200"/>
            <a:ext cx="1658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2) 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</a:t>
            </a:r>
            <a:r>
              <a:rPr lang="en-US" sz="2000" baseline="30000">
                <a:solidFill>
                  <a:schemeClr val="accent2"/>
                </a:solidFill>
                <a:latin typeface="Arial Rounded MT Bold" pitchFamily="34" charset="0"/>
              </a:rPr>
              <a:t>+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565525" y="2773363"/>
            <a:ext cx="56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CC0000"/>
                </a:solidFill>
                <a:latin typeface="Arial Rounded MT Bold" pitchFamily="34" charset="0"/>
              </a:rPr>
              <a:t>OR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898775" y="3505200"/>
            <a:ext cx="911225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041775" y="3505200"/>
            <a:ext cx="911225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879725" y="3078163"/>
            <a:ext cx="48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O</a:t>
            </a:r>
            <a:r>
              <a:rPr lang="en-US" sz="2000" baseline="-25000">
                <a:solidFill>
                  <a:srgbClr val="339933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022725" y="3078163"/>
            <a:ext cx="117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1) Pd/H</a:t>
            </a:r>
            <a:r>
              <a:rPr lang="en-US" sz="2000" baseline="-25000">
                <a:solidFill>
                  <a:srgbClr val="339933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022725" y="3611563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2)  H</a:t>
            </a:r>
            <a:r>
              <a:rPr lang="en-US" sz="2000" baseline="-25000">
                <a:solidFill>
                  <a:srgbClr val="339933"/>
                </a:solidFill>
                <a:latin typeface="Arial Rounded MT Bold" pitchFamily="34" charset="0"/>
              </a:rPr>
              <a:t>3</a:t>
            </a:r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O</a:t>
            </a:r>
            <a:r>
              <a:rPr lang="en-US" sz="2000" baseline="30000">
                <a:solidFill>
                  <a:srgbClr val="339933"/>
                </a:solidFill>
                <a:latin typeface="Arial Rounded MT Bold" pitchFamily="34" charset="0"/>
              </a:rPr>
              <a:t>+</a:t>
            </a: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711950" y="2063750"/>
            <a:ext cx="1816100" cy="901700"/>
            <a:chOff x="4228" y="1300"/>
            <a:chExt cx="1144" cy="568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228" y="1300"/>
              <a:ext cx="1144" cy="568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262" y="1363"/>
              <a:ext cx="106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REDUCTIVE</a:t>
              </a:r>
            </a:p>
            <a:p>
              <a:pPr eaLnBrk="0" hangingPunct="0"/>
              <a:r>
                <a:rPr lang="en-US" sz="2000">
                  <a:latin typeface="Arial Rounded MT Bold" pitchFamily="34" charset="0"/>
                </a:rPr>
                <a:t>WORKUP</a:t>
              </a: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5638800" y="5334000"/>
            <a:ext cx="1828800" cy="901700"/>
            <a:chOff x="2404" y="3364"/>
            <a:chExt cx="1048" cy="568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404" y="3364"/>
              <a:ext cx="1048" cy="568"/>
            </a:xfrm>
            <a:prstGeom prst="rect">
              <a:avLst/>
            </a:prstGeom>
            <a:solidFill>
              <a:srgbClr val="FF0066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38" y="3427"/>
              <a:ext cx="99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OXIDATIVE</a:t>
              </a:r>
            </a:p>
            <a:p>
              <a:pPr eaLnBrk="0" hangingPunct="0"/>
              <a:r>
                <a:rPr lang="en-US" sz="2000">
                  <a:latin typeface="Arial Rounded MT Bold" pitchFamily="34" charset="0"/>
                </a:rPr>
                <a:t>WORKUP</a:t>
              </a: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717925" y="5486400"/>
            <a:ext cx="1016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 </a:t>
            </a:r>
            <a:r>
              <a:rPr lang="en-US" sz="2400" b="1">
                <a:latin typeface="Arial" charset="0"/>
              </a:rPr>
              <a:t>H</a:t>
            </a:r>
            <a:r>
              <a:rPr lang="en-US" sz="2400" b="1" baseline="-25000">
                <a:latin typeface="Arial" charset="0"/>
              </a:rPr>
              <a:t>2</a:t>
            </a:r>
            <a:r>
              <a:rPr lang="en-US" sz="2400" b="1">
                <a:latin typeface="Arial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8925" y="319088"/>
            <a:ext cx="8524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 ONE TIME OZONOLYSIS WAS WIDELY USED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 FOR STRUCTURE PROOF BY DEGRADATION</a:t>
            </a: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366838"/>
            <a:ext cx="82740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7525" y="4754563"/>
            <a:ext cx="1490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FF0066"/>
                </a:solidFill>
                <a:latin typeface="Arial Rounded MT Bold" pitchFamily="34" charset="0"/>
              </a:rPr>
              <a:t>Unknown</a:t>
            </a:r>
          </a:p>
          <a:p>
            <a:pPr eaLnBrk="0" hangingPunct="0"/>
            <a:r>
              <a:rPr lang="en-US" sz="2000">
                <a:solidFill>
                  <a:srgbClr val="FF0066"/>
                </a:solidFill>
                <a:latin typeface="Arial Rounded MT Bold" pitchFamily="34" charset="0"/>
              </a:rPr>
              <a:t>compound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27525" y="4525963"/>
            <a:ext cx="415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Broken apart ( or degraded ) to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simpler pieces that are easier to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identify.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27525" y="5668963"/>
            <a:ext cx="3821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The original structure can be</a:t>
            </a:r>
          </a:p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deduced by reassembling the</a:t>
            </a:r>
          </a:p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pieces.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39750" y="5568950"/>
            <a:ext cx="2959100" cy="749300"/>
            <a:chOff x="340" y="3508"/>
            <a:chExt cx="1864" cy="47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0" y="3508"/>
              <a:ext cx="1864" cy="47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4" y="3523"/>
              <a:ext cx="178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99"/>
                  </a:solidFill>
                  <a:latin typeface="Arial Rounded MT Bold" pitchFamily="34" charset="0"/>
                </a:rPr>
                <a:t>“At one time”  =</a:t>
              </a:r>
            </a:p>
            <a:p>
              <a:pPr eaLnBrk="0" hangingPunct="0"/>
              <a:r>
                <a:rPr lang="en-US" sz="2000">
                  <a:solidFill>
                    <a:srgbClr val="000099"/>
                  </a:solidFill>
                  <a:latin typeface="Arial Rounded MT Bold" pitchFamily="34" charset="0"/>
                </a:rPr>
                <a:t>before spectroscopy.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8525" y="1690688"/>
            <a:ext cx="1147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Arial Rounded MT Bold" pitchFamily="34" charset="0"/>
              </a:rPr>
              <a:t>C</a:t>
            </a:r>
            <a:r>
              <a:rPr lang="en-US" sz="2800" baseline="-25000">
                <a:latin typeface="Arial Rounded MT Bold" pitchFamily="34" charset="0"/>
              </a:rPr>
              <a:t>7</a:t>
            </a:r>
            <a:r>
              <a:rPr lang="en-US" sz="2800">
                <a:latin typeface="Arial Rounded MT Bold" pitchFamily="34" charset="0"/>
              </a:rPr>
              <a:t>H</a:t>
            </a:r>
            <a:r>
              <a:rPr lang="en-US" sz="2800" baseline="-25000">
                <a:latin typeface="Arial Rounded MT Bold" pitchFamily="34" charset="0"/>
              </a:rPr>
              <a:t>12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71600" y="25146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8525" y="4205288"/>
            <a:ext cx="1147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Arial Rounded MT Bold" pitchFamily="34" charset="0"/>
              </a:rPr>
              <a:t>C</a:t>
            </a:r>
            <a:r>
              <a:rPr lang="en-US" sz="2800" baseline="-25000">
                <a:latin typeface="Arial Rounded MT Bold" pitchFamily="34" charset="0"/>
              </a:rPr>
              <a:t>7</a:t>
            </a:r>
            <a:r>
              <a:rPr lang="en-US" sz="2800">
                <a:latin typeface="Arial Rounded MT Bold" pitchFamily="34" charset="0"/>
              </a:rPr>
              <a:t>H</a:t>
            </a:r>
            <a:r>
              <a:rPr lang="en-US" sz="2800" baseline="-25000">
                <a:latin typeface="Arial Rounded MT Bold" pitchFamily="34" charset="0"/>
              </a:rPr>
              <a:t>14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0" y="1981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93925" y="1401763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1) O</a:t>
            </a:r>
            <a:r>
              <a:rPr lang="en-US" sz="2000" baseline="-25000">
                <a:latin typeface="Arial Rounded MT Bold" pitchFamily="34" charset="0"/>
              </a:rPr>
              <a:t>3</a:t>
            </a:r>
            <a:r>
              <a:rPr lang="en-US" sz="2000">
                <a:latin typeface="Arial Rounded MT Bold" pitchFamily="34" charset="0"/>
              </a:rPr>
              <a:t> / CH</a:t>
            </a:r>
            <a:r>
              <a:rPr lang="en-US" sz="2000" baseline="-25000">
                <a:latin typeface="Arial Rounded MT Bold" pitchFamily="34" charset="0"/>
              </a:rPr>
              <a:t>2</a:t>
            </a:r>
            <a:r>
              <a:rPr lang="en-US" sz="2000">
                <a:latin typeface="Arial Rounded MT Bold" pitchFamily="34" charset="0"/>
              </a:rPr>
              <a:t>Cl</a:t>
            </a:r>
            <a:r>
              <a:rPr lang="en-US" sz="2000" baseline="-25000">
                <a:latin typeface="Arial Rounded MT Bold" pitchFamily="34" charset="0"/>
              </a:rPr>
              <a:t>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93925" y="2087563"/>
            <a:ext cx="112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2) H</a:t>
            </a:r>
            <a:r>
              <a:rPr lang="en-US" sz="2000" baseline="-25000">
                <a:latin typeface="Arial Rounded MT Bold" pitchFamily="34" charset="0"/>
              </a:rPr>
              <a:t>3</a:t>
            </a:r>
            <a:r>
              <a:rPr lang="en-US" sz="2000">
                <a:latin typeface="Arial Rounded MT Bold" pitchFamily="34" charset="0"/>
              </a:rPr>
              <a:t>O</a:t>
            </a:r>
            <a:r>
              <a:rPr lang="en-US" sz="2800" baseline="30000">
                <a:latin typeface="Arial Rounded MT Bold" pitchFamily="34" charset="0"/>
              </a:rPr>
              <a:t>+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65125" y="2925763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Pd / H</a:t>
            </a:r>
            <a:r>
              <a:rPr lang="en-US" sz="2000" baseline="-25000">
                <a:latin typeface="Arial Rounded MT Bold" pitchFamily="34" charset="0"/>
              </a:rPr>
              <a:t>2</a:t>
            </a:r>
          </a:p>
        </p:txBody>
      </p:sp>
      <p:graphicFrame>
        <p:nvGraphicFramePr>
          <p:cNvPr id="11" name="Object 11"/>
          <p:cNvGraphicFramePr>
            <a:graphicFrameLocks/>
          </p:cNvGraphicFramePr>
          <p:nvPr/>
        </p:nvGraphicFramePr>
        <p:xfrm>
          <a:off x="4129088" y="1376363"/>
          <a:ext cx="4494212" cy="923925"/>
        </p:xfrm>
        <a:graphic>
          <a:graphicData uri="http://schemas.openxmlformats.org/presentationml/2006/ole">
            <p:oleObj spid="_x0000_s40962" name="ISIS/Draw Sketch" r:id="rId3" imgW="4493880" imgH="923760" progId="">
              <p:embed/>
            </p:oleObj>
          </a:graphicData>
        </a:graphic>
      </p:graphicFrame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254750" y="2444750"/>
            <a:ext cx="292100" cy="444500"/>
          </a:xfrm>
          <a:prstGeom prst="downArrow">
            <a:avLst>
              <a:gd name="adj1" fmla="val 50000"/>
              <a:gd name="adj2" fmla="val 7610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3740150" y="3435350"/>
            <a:ext cx="5168900" cy="2578100"/>
            <a:chOff x="2356" y="2164"/>
            <a:chExt cx="3256" cy="162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356" y="2164"/>
              <a:ext cx="3256" cy="1624"/>
            </a:xfrm>
            <a:prstGeom prst="rect">
              <a:avLst/>
            </a:prstGeom>
            <a:solidFill>
              <a:srgbClr val="EAEAEA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" name="Object 15"/>
            <p:cNvGraphicFramePr>
              <a:graphicFrameLocks/>
            </p:cNvGraphicFramePr>
            <p:nvPr/>
          </p:nvGraphicFramePr>
          <p:xfrm>
            <a:off x="2688" y="2410"/>
            <a:ext cx="2696" cy="1253"/>
          </p:xfrm>
          <a:graphic>
            <a:graphicData uri="http://schemas.openxmlformats.org/presentationml/2006/ole">
              <p:oleObj spid="_x0000_s40963" name="ISIS/Draw Sketch" r:id="rId4" imgW="4279680" imgH="1989000" progId="">
                <p:embed/>
              </p:oleObj>
            </a:graphicData>
          </a:graphic>
        </p:graphicFrame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3600" y="302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656" y="3024"/>
              <a:ext cx="528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46125" y="274638"/>
            <a:ext cx="438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PROBLEM TO SOLVE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7070725" y="5484813"/>
            <a:ext cx="912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rgbClr val="FF0033"/>
                </a:solidFill>
                <a:latin typeface="Arial Rounded MT Bold" pitchFamily="34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14381"/>
            <a:ext cx="1905000" cy="457423"/>
          </a:xfrm>
          <a:noFill/>
        </p:spPr>
        <p:txBody>
          <a:bodyPr/>
          <a:lstStyle/>
          <a:p>
            <a:pPr>
              <a:defRPr/>
            </a:pPr>
            <a:fld id="{53372C07-10AA-4242-B36F-8A017A4C41E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Content Placeholder 6" descr="FG18_000-1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3733800"/>
            <a:ext cx="77723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228601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Ozonolysis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other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polyenes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results in oxidative cleavage of all C=C bonds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9388" indent="-179388" algn="just"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important to note that when oxidative cleavage involves a double bond that is part of a ring, the ring opens up affording a single chain with two carbonyls at the carbons where the double bonds were originally.</a:t>
            </a:r>
          </a:p>
        </p:txBody>
      </p:sp>
      <p:pic>
        <p:nvPicPr>
          <p:cNvPr id="6" name="Picture 6" descr="0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Examples:-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pPr>
              <a:defRPr/>
            </a:pPr>
            <a:fld id="{18426C4C-F983-4198-BA34-11A2B58C169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66999"/>
            <a:ext cx="8229600" cy="121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944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Alkynes undergo oxidative cleavage of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 and both  bonds. </a:t>
            </a:r>
          </a:p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Internal alkynes are oxidized to carboxylic acids (RCOOH).</a:t>
            </a:r>
          </a:p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Terminal alkynes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afford carboxylic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acid and CO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from the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hybridized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C—H bond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Oxidative Cleavage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Alkynes:-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0016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191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6400800"/>
            <a:ext cx="8915400" cy="4572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191000" y="44958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727325" y="5029200"/>
            <a:ext cx="176847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KMnO</a:t>
            </a:r>
            <a:r>
              <a:rPr lang="en-US" sz="2000" baseline="-25000" dirty="0">
                <a:solidFill>
                  <a:schemeClr val="accent2"/>
                </a:solidFill>
                <a:latin typeface="Arial Rounded MT Bold" pitchFamily="34" charset="0"/>
              </a:rPr>
              <a:t>4 </a:t>
            </a:r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 or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327524" y="4876800"/>
            <a:ext cx="314007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1)  O</a:t>
            </a:r>
            <a:r>
              <a:rPr lang="en-US" sz="2000" baseline="-25000" dirty="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, CH</a:t>
            </a:r>
            <a:r>
              <a:rPr lang="en-US" sz="2000" baseline="-25000" dirty="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Cl</a:t>
            </a:r>
            <a:r>
              <a:rPr lang="en-US" sz="2000" baseline="-25000" dirty="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endParaRPr lang="en-US" sz="2000" dirty="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2)  H</a:t>
            </a:r>
            <a:r>
              <a:rPr lang="en-US" sz="2000" baseline="-25000" dirty="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O</a:t>
            </a:r>
            <a:r>
              <a:rPr lang="en-US" sz="2000" baseline="30000" dirty="0">
                <a:solidFill>
                  <a:schemeClr val="accent2"/>
                </a:solidFill>
                <a:latin typeface="Arial Rounded MT Bold" pitchFamily="34" charset="0"/>
              </a:rPr>
              <a:t>+</a:t>
            </a:r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  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6488026"/>
            <a:ext cx="8762999" cy="36997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of acetylenes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whether by KMnO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ozone,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normally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yields carboxylic acids.</a:t>
            </a:r>
          </a:p>
        </p:txBody>
      </p:sp>
      <p:graphicFrame>
        <p:nvGraphicFramePr>
          <p:cNvPr id="41988" name="Object 6"/>
          <p:cNvGraphicFramePr>
            <a:graphicFrameLocks/>
          </p:cNvGraphicFramePr>
          <p:nvPr/>
        </p:nvGraphicFramePr>
        <p:xfrm>
          <a:off x="1219200" y="4267200"/>
          <a:ext cx="6324600" cy="1981200"/>
        </p:xfrm>
        <a:graphic>
          <a:graphicData uri="http://schemas.openxmlformats.org/presentationml/2006/ole">
            <p:oleObj spid="_x0000_s41988" name="ISIS/Draw Sketch" r:id="rId4" imgW="6108480" imgH="2890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524000"/>
            <a:ext cx="8393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815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PQuestion"/>
          <p:cNvSpPr txBox="1">
            <a:spLocks noChangeArrowheads="1"/>
          </p:cNvSpPr>
          <p:nvPr/>
        </p:nvSpPr>
        <p:spPr>
          <a:xfrm>
            <a:off x="990600" y="1219200"/>
            <a:ext cx="7696200" cy="8302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Compound X reacts with O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(followed by Zn/AcOH) to give I and II.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7800" y="35052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Which of the following could be X?</a:t>
            </a:r>
          </a:p>
        </p:txBody>
      </p:sp>
      <p:grpSp>
        <p:nvGrpSpPr>
          <p:cNvPr id="6" name="Picture Choice 1"/>
          <p:cNvGrpSpPr>
            <a:grpSpLocks/>
          </p:cNvGrpSpPr>
          <p:nvPr/>
        </p:nvGrpSpPr>
        <p:grpSpPr bwMode="auto">
          <a:xfrm>
            <a:off x="2667000" y="4191000"/>
            <a:ext cx="847725" cy="1152525"/>
            <a:chOff x="120" y="2064"/>
            <a:chExt cx="534" cy="726"/>
          </a:xfrm>
        </p:grpSpPr>
        <p:pic>
          <p:nvPicPr>
            <p:cNvPr id="7" name="PSPic" descr="Ch07-q06b-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2304"/>
              <a:ext cx="41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SText"/>
            <p:cNvSpPr txBox="1">
              <a:spLocks noChangeArrowheads="1"/>
            </p:cNvSpPr>
            <p:nvPr/>
          </p:nvSpPr>
          <p:spPr bwMode="auto">
            <a:xfrm>
              <a:off x="240" y="2064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1.</a:t>
              </a:r>
            </a:p>
          </p:txBody>
        </p:sp>
        <p:sp>
          <p:nvSpPr>
            <p:cNvPr id="9" name="PSArrow"/>
            <p:cNvSpPr>
              <a:spLocks noChangeArrowheads="1"/>
            </p:cNvSpPr>
            <p:nvPr/>
          </p:nvSpPr>
          <p:spPr bwMode="auto">
            <a:xfrm>
              <a:off x="120" y="2224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Picture Choice 2"/>
          <p:cNvGrpSpPr>
            <a:grpSpLocks/>
          </p:cNvGrpSpPr>
          <p:nvPr/>
        </p:nvGrpSpPr>
        <p:grpSpPr bwMode="auto">
          <a:xfrm>
            <a:off x="5181600" y="4191000"/>
            <a:ext cx="1181100" cy="1152525"/>
            <a:chOff x="1752" y="2064"/>
            <a:chExt cx="744" cy="726"/>
          </a:xfrm>
        </p:grpSpPr>
        <p:pic>
          <p:nvPicPr>
            <p:cNvPr id="11" name="PSPic" descr="Ch07-q06b-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2304"/>
              <a:ext cx="62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SText"/>
            <p:cNvSpPr txBox="1">
              <a:spLocks noChangeArrowheads="1"/>
            </p:cNvSpPr>
            <p:nvPr/>
          </p:nvSpPr>
          <p:spPr bwMode="auto">
            <a:xfrm>
              <a:off x="1872" y="2064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2.</a:t>
              </a:r>
            </a:p>
          </p:txBody>
        </p:sp>
        <p:sp>
          <p:nvSpPr>
            <p:cNvPr id="13" name="PSArrow"/>
            <p:cNvSpPr>
              <a:spLocks noChangeArrowheads="1"/>
            </p:cNvSpPr>
            <p:nvPr/>
          </p:nvSpPr>
          <p:spPr bwMode="auto">
            <a:xfrm>
              <a:off x="1752" y="2224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Picture Choice 3"/>
          <p:cNvGrpSpPr>
            <a:grpSpLocks/>
          </p:cNvGrpSpPr>
          <p:nvPr/>
        </p:nvGrpSpPr>
        <p:grpSpPr bwMode="auto">
          <a:xfrm>
            <a:off x="1600200" y="5334000"/>
            <a:ext cx="933450" cy="1152525"/>
            <a:chOff x="888" y="2640"/>
            <a:chExt cx="588" cy="726"/>
          </a:xfrm>
        </p:grpSpPr>
        <p:pic>
          <p:nvPicPr>
            <p:cNvPr id="15" name="PSPic" descr="Ch07-q06b-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2880"/>
              <a:ext cx="4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SText"/>
            <p:cNvSpPr txBox="1">
              <a:spLocks noChangeArrowheads="1"/>
            </p:cNvSpPr>
            <p:nvPr/>
          </p:nvSpPr>
          <p:spPr bwMode="auto">
            <a:xfrm>
              <a:off x="1008" y="2640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3.</a:t>
              </a:r>
            </a:p>
          </p:txBody>
        </p:sp>
        <p:sp>
          <p:nvSpPr>
            <p:cNvPr id="17" name="PSArrow"/>
            <p:cNvSpPr>
              <a:spLocks noChangeArrowheads="1"/>
            </p:cNvSpPr>
            <p:nvPr/>
          </p:nvSpPr>
          <p:spPr bwMode="auto">
            <a:xfrm>
              <a:off x="888" y="2800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Picture Choice 4"/>
          <p:cNvGrpSpPr>
            <a:grpSpLocks/>
          </p:cNvGrpSpPr>
          <p:nvPr/>
        </p:nvGrpSpPr>
        <p:grpSpPr bwMode="auto">
          <a:xfrm>
            <a:off x="4038600" y="5334000"/>
            <a:ext cx="1200150" cy="1152525"/>
            <a:chOff x="24" y="3168"/>
            <a:chExt cx="756" cy="726"/>
          </a:xfrm>
        </p:grpSpPr>
        <p:pic>
          <p:nvPicPr>
            <p:cNvPr id="19" name="PSPic" descr="Ch07-q06b-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" y="3408"/>
              <a:ext cx="63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SText"/>
            <p:cNvSpPr txBox="1">
              <a:spLocks noChangeArrowheads="1"/>
            </p:cNvSpPr>
            <p:nvPr/>
          </p:nvSpPr>
          <p:spPr bwMode="auto">
            <a:xfrm>
              <a:off x="144" y="3168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4.</a:t>
              </a:r>
            </a:p>
          </p:txBody>
        </p:sp>
        <p:sp>
          <p:nvSpPr>
            <p:cNvPr id="21" name="PSArrow"/>
            <p:cNvSpPr>
              <a:spLocks noChangeArrowheads="1"/>
            </p:cNvSpPr>
            <p:nvPr/>
          </p:nvSpPr>
          <p:spPr bwMode="auto">
            <a:xfrm>
              <a:off x="24" y="3328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Picture Choice 5"/>
          <p:cNvGrpSpPr>
            <a:grpSpLocks/>
          </p:cNvGrpSpPr>
          <p:nvPr/>
        </p:nvGrpSpPr>
        <p:grpSpPr bwMode="auto">
          <a:xfrm>
            <a:off x="6477000" y="5257800"/>
            <a:ext cx="825500" cy="1152525"/>
            <a:chOff x="1848" y="3168"/>
            <a:chExt cx="520" cy="726"/>
          </a:xfrm>
        </p:grpSpPr>
        <p:pic>
          <p:nvPicPr>
            <p:cNvPr id="23" name="PSPic" descr="Ch07-q06b-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3408"/>
              <a:ext cx="38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PSText"/>
            <p:cNvSpPr txBox="1">
              <a:spLocks noChangeArrowheads="1"/>
            </p:cNvSpPr>
            <p:nvPr/>
          </p:nvSpPr>
          <p:spPr bwMode="auto">
            <a:xfrm>
              <a:off x="1968" y="3168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5.</a:t>
              </a:r>
            </a:p>
          </p:txBody>
        </p:sp>
        <p:sp>
          <p:nvSpPr>
            <p:cNvPr id="25" name="PSArrow"/>
            <p:cNvSpPr>
              <a:spLocks noChangeArrowheads="1"/>
            </p:cNvSpPr>
            <p:nvPr/>
          </p:nvSpPr>
          <p:spPr bwMode="auto">
            <a:xfrm>
              <a:off x="1848" y="3328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2590800" y="2133600"/>
          <a:ext cx="3505200" cy="1392238"/>
        </p:xfrm>
        <a:graphic>
          <a:graphicData uri="http://schemas.openxmlformats.org/presentationml/2006/ole">
            <p:oleObj spid="_x0000_s54274" r:id="rId8" imgW="1648080" imgH="657000" progId="ChemDraw.Document.6.0">
              <p:embed/>
            </p:oleObj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274638"/>
            <a:ext cx="8477250" cy="715962"/>
          </a:xfrm>
          <a:prstGeom prst="rect">
            <a:avLst/>
          </a:prstGeom>
        </p:spPr>
        <p:txBody>
          <a:bodyPr lIns="82058" tIns="41029" rIns="82058" bIns="41029" anchor="ctr">
            <a:norm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533A2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Learning Check:</a:t>
            </a:r>
            <a:endParaRPr lang="en-US" sz="3600" dirty="0">
              <a:solidFill>
                <a:srgbClr val="533A2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719138"/>
            <a:ext cx="65405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8925" y="198438"/>
            <a:ext cx="853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WHAT WAS THE ORIGINAL STRUCTURE ?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4287" y="3716337"/>
            <a:ext cx="9129713" cy="3141663"/>
            <a:chOff x="4" y="2356"/>
            <a:chExt cx="5751" cy="197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" y="2356"/>
              <a:ext cx="5751" cy="1959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3" y="2496"/>
              <a:ext cx="3543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438400" y="1828800"/>
            <a:ext cx="1511300" cy="1590675"/>
            <a:chOff x="1540" y="1010"/>
            <a:chExt cx="952" cy="100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40" y="1540"/>
              <a:ext cx="952" cy="472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016" y="1010"/>
              <a:ext cx="0" cy="526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stealth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622" y="1555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66"/>
                  </a:solidFill>
                  <a:latin typeface="Arial Rounded MT Bold" pitchFamily="34" charset="0"/>
                </a:rPr>
                <a:t>oxidative</a:t>
              </a:r>
            </a:p>
            <a:p>
              <a:pPr eaLnBrk="0" hangingPunct="0"/>
              <a:r>
                <a:rPr lang="en-US" sz="2000">
                  <a:solidFill>
                    <a:srgbClr val="FF0066"/>
                  </a:solidFill>
                  <a:latin typeface="Arial Rounded MT Bold" pitchFamily="34" charset="0"/>
                </a:rPr>
                <a:t>workup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55925" y="1411288"/>
            <a:ext cx="866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accent2"/>
                </a:solidFill>
              </a:rPr>
              <a:t>H</a:t>
            </a:r>
            <a:r>
              <a:rPr lang="en-US" sz="2400" b="1" baseline="-25000">
                <a:solidFill>
                  <a:schemeClr val="accent2"/>
                </a:solidFill>
              </a:rPr>
              <a:t>2</a:t>
            </a:r>
            <a:r>
              <a:rPr lang="en-US" sz="2400" b="1">
                <a:solidFill>
                  <a:schemeClr val="accent2"/>
                </a:solidFill>
              </a:rPr>
              <a:t>O</a:t>
            </a:r>
            <a:r>
              <a:rPr lang="en-US" sz="2400" b="1" baseline="-25000">
                <a:solidFill>
                  <a:schemeClr val="accent2"/>
                </a:solidFill>
              </a:rPr>
              <a:t>2</a:t>
            </a:r>
            <a:endParaRPr 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Grp="1"/>
          </p:cNvGrpSpPr>
          <p:nvPr>
            <p:ph type="title"/>
          </p:nvPr>
        </p:nvGrpSpPr>
        <p:grpSpPr bwMode="auto">
          <a:xfrm>
            <a:off x="420" y="0"/>
            <a:ext cx="8839144" cy="6583760"/>
            <a:chOff x="-302" y="-170"/>
            <a:chExt cx="5844" cy="4081"/>
          </a:xfrm>
        </p:grpSpPr>
        <p:pic>
          <p:nvPicPr>
            <p:cNvPr id="5" name="Picture 2" descr="FG18_000-116to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2" y="-170"/>
              <a:ext cx="5844" cy="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1" y="-170"/>
              <a:ext cx="4896" cy="248"/>
            </a:xfrm>
            <a:prstGeom prst="rect">
              <a:avLst/>
            </a:prstGeom>
            <a:solidFill>
              <a:srgbClr val="6E1304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Table 20.1  Summary of the Methods Used to Oxidize an </a:t>
              </a:r>
              <a:r>
                <a:rPr lang="en-US" sz="2000" dirty="0" err="1">
                  <a:solidFill>
                    <a:schemeClr val="bg1"/>
                  </a:solidFill>
                </a:rPr>
                <a:t>Alkene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0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oxidation state of a carbon atom equals the total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number of its C–O, C–N, and C–X bonds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FG18_000-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799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895600" cy="3349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8) Lemieux reagent:-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unpleasant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handle &amp; not selective for alkenes so this reagent is used .</a:t>
            </a:r>
          </a:p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contents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dil.solution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sodium periodate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catalytic amount of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OsO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    First step involves formation of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further cleaved by periodate gives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aldehydes and ketones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Further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then oxidizes aldehyde to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carboxylic acid.</a:t>
            </a:r>
            <a:endParaRPr lang="en-US" sz="2000" baseline="-25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752600" y="4114800"/>
          <a:ext cx="4724400" cy="2590800"/>
        </p:xfrm>
        <a:graphic>
          <a:graphicData uri="http://schemas.openxmlformats.org/presentationml/2006/ole">
            <p:oleObj spid="_x0000_s56322" name="CS ChemDraw Drawing" r:id="rId3" imgW="3220560" imgH="17298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324600" cy="304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9) Oxidation of alkenes by chromium (VI)oxide:-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 Chromic acid in acetic acid favors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allylic oxidation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alkenes .</a:t>
            </a:r>
          </a:p>
          <a:p>
            <a:pPr>
              <a:lnSpc>
                <a:spcPct val="20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This will be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favorable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phenyl substituent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present, due to stabilization of carbocation.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90600" y="2362200"/>
          <a:ext cx="6553200" cy="3352800"/>
        </p:xfrm>
        <a:graphic>
          <a:graphicData uri="http://schemas.openxmlformats.org/presentationml/2006/ole">
            <p:oleObj spid="_x0000_s57346" name="CS ChemDraw Drawing" r:id="rId3" imgW="4341960" imgH="23169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41116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of aromatic rings:-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Oxidation by Chromic acid and KMnO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absence of activating group –OH,-NH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aromatic rings oxidizes slowly.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chromium (VI) oxide in acetic anhydride/ H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Etard reaction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Same can be possible by using a soln. of chromyl chloride in CS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or CCl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buFont typeface="Wingdings" pitchFamily="2" charset="2"/>
              <a:buChar char="§"/>
            </a:pP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33400" y="1447800"/>
          <a:ext cx="6629399" cy="1447800"/>
        </p:xfrm>
        <a:graphic>
          <a:graphicData uri="http://schemas.openxmlformats.org/presentationml/2006/ole">
            <p:oleObj spid="_x0000_s60418" name="CS ChemDraw Drawing" r:id="rId3" imgW="6292800" imgH="1748880" progId="ChemDraw.Document.6.0">
              <p:embed/>
            </p:oleObj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066800" y="3657600"/>
          <a:ext cx="4495800" cy="3200400"/>
        </p:xfrm>
        <a:graphic>
          <a:graphicData uri="http://schemas.openxmlformats.org/presentationml/2006/ole">
            <p:oleObj spid="_x0000_s60420" name="CS ChemDraw Drawing" r:id="rId4" imgW="3402000" imgH="24246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41116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Oxidation with ozone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90600" y="762000"/>
          <a:ext cx="4495801" cy="1828799"/>
        </p:xfrm>
        <a:graphic>
          <a:graphicData uri="http://schemas.openxmlformats.org/presentationml/2006/ole">
            <p:oleObj spid="_x0000_s61442" name="CS ChemDraw Drawing" r:id="rId3" imgW="2790360" imgH="1049760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743200"/>
            <a:ext cx="8001000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Oxidation with V2O5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industrial method, Cheaper then Ozonolysis.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this method we gets maleic anhydride and phthalic anhydride in cheaper way.</a:t>
            </a:r>
          </a:p>
          <a:p>
            <a:pPr>
              <a:buFont typeface="Wingdings" pitchFamily="2" charset="2"/>
              <a:buChar char="q"/>
            </a:pPr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609600" y="4267200"/>
          <a:ext cx="7162800" cy="1600200"/>
        </p:xfrm>
        <a:graphic>
          <a:graphicData uri="http://schemas.openxmlformats.org/presentationml/2006/ole">
            <p:oleObj spid="_x0000_s61443" name="CS ChemDraw Drawing" r:id="rId4" imgW="5496120" imgH="1096200" progId="ChemDraw.Document.6.0">
              <p:embed/>
            </p:oleObj>
          </a:graphicData>
        </a:graphic>
      </p:graphicFrame>
      <p:sp>
        <p:nvSpPr>
          <p:cNvPr id="12" name="Oval 11"/>
          <p:cNvSpPr/>
          <p:nvPr/>
        </p:nvSpPr>
        <p:spPr>
          <a:xfrm>
            <a:off x="838200" y="6019800"/>
            <a:ext cx="7848600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Phthalic anhydride is useful for synthesis for cellulose acetate and polyvinyl chloride, polyester resin etc…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4873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Oxidation with CrO3/Chromium (VI) oxide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763000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Oxidation with Fe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K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Fe(CN)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81000" y="685800"/>
          <a:ext cx="7086600" cy="1371600"/>
        </p:xfrm>
        <a:graphic>
          <a:graphicData uri="http://schemas.openxmlformats.org/presentationml/2006/ole">
            <p:oleObj spid="_x0000_s62467" name="CS ChemDraw Drawing" r:id="rId3" imgW="5027040" imgH="1193400" progId="ChemDraw.Document.6.0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57200" y="3657600"/>
          <a:ext cx="8382000" cy="2971800"/>
        </p:xfrm>
        <a:graphic>
          <a:graphicData uri="http://schemas.openxmlformats.org/presentationml/2006/ole">
            <p:oleObj spid="_x0000_s62470" name="CS ChemDraw Drawing" r:id="rId4" imgW="4382280" imgH="1738080" progId="ChemDraw.Document.6.0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304800" y="2133600"/>
          <a:ext cx="7543800" cy="1101725"/>
        </p:xfrm>
        <a:graphic>
          <a:graphicData uri="http://schemas.openxmlformats.org/presentationml/2006/ole">
            <p:oleObj spid="_x0000_s62471" name="CS ChemDraw Drawing" r:id="rId5" imgW="4544280" imgH="8730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6002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Oxidation with Na</a:t>
            </a:r>
            <a:r>
              <a:rPr lang="en-US" sz="27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7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7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Aromatic amines are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sensitive to oxidation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discolor in air.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Products are complex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304800" y="1600200"/>
          <a:ext cx="8534400" cy="3962400"/>
        </p:xfrm>
        <a:graphic>
          <a:graphicData uri="http://schemas.openxmlformats.org/presentationml/2006/ole">
            <p:oleObj spid="_x0000_s79874" name="CS ChemDraw Drawing" r:id="rId3" imgW="4382280" imgH="1738080" progId="ChemDraw.Document.6.0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638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used as dehydrating agent since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quinone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rapidly attacked by water.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Oxidation of Primary Alcohol to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Aldehyde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10668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Subtraction: Remove -H from alcohol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Remove -H from alcohol carbon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76600"/>
            <a:ext cx="330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0"/>
            <a:ext cx="762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09800"/>
            <a:ext cx="11699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971800"/>
            <a:ext cx="221932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819400"/>
            <a:ext cx="26479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429000"/>
            <a:ext cx="154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495800"/>
            <a:ext cx="19764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Reactions of Alcohols</a:t>
            </a:r>
          </a:p>
        </p:txBody>
      </p:sp>
      <p:pic>
        <p:nvPicPr>
          <p:cNvPr id="5" name="Picture 6" descr="&#10;img008.jpg                                                     00002C45Platinum GOB CD                BA643E9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82000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382000" y="5943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Oxidation of Secondary Alcohol to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Ketone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9144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Subtraction: Remove -H from alcohol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Remove -H from alcohol carbon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76600"/>
            <a:ext cx="330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762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09800"/>
            <a:ext cx="11699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429000"/>
            <a:ext cx="154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971800"/>
            <a:ext cx="18621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819400"/>
            <a:ext cx="18621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495800"/>
            <a:ext cx="18621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Reactions of Alcohols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305800" y="60198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J:\y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09600" y="0"/>
            <a:ext cx="85344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oxidation without a concurrent reduction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6400800"/>
            <a:ext cx="16764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447800" y="3657600"/>
            <a:ext cx="381000" cy="91440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Oxidation and reduction are complimentary  in any system in which one species is oxidized ,another is reduced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572000"/>
            <a:ext cx="22860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Oxidation and reduction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complimentary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 any system in which one species is oxidized ,another is reduced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Reactions of Alcohols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305800" y="601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pPr>
              <a:defRPr/>
            </a:pPr>
            <a:fld id="{3871EE20-E52E-4B56-9ECA-7D52499190CB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8" descr="oxidation_of_alcoho_c_la_7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868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153400" y="64008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Chapter 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pPr>
              <a:defRPr/>
            </a:pPr>
            <a:fld id="{752B622F-BC6D-4D02-AA82-F47E47D6F3A6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810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Oxidation Mechanism</a:t>
            </a:r>
          </a:p>
        </p:txBody>
      </p:sp>
      <p:pic>
        <p:nvPicPr>
          <p:cNvPr id="7" name="Picture 8" descr="11_01-13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610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flipV="1">
            <a:off x="3124200" y="6324600"/>
            <a:ext cx="914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64008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5715000"/>
            <a:ext cx="3124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86200"/>
          </a:xfrm>
        </p:spPr>
        <p:txBody>
          <a:bodyPr>
            <a:normAutofit/>
          </a:bodyPr>
          <a:lstStyle/>
          <a:p>
            <a:pPr marL="179388" indent="-179388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Recall that the oxidation of alcohols to carbonyl compounds is typically carried out with Cr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6+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oxidants, which are reduced to Cr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products.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and K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are strong, nonselective oxidants used in aqueous acid (H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2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O).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PCC is soluble in CH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(dichloromethane) and can be used without strong acid present, making it a more selective, milder oxidant.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00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541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Reactions of Alcohols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229600" y="6172200"/>
            <a:ext cx="533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Oxidation of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Aldehyde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Acid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1219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Add oxygen from oxidizing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Insert O between H of carbon double oxygen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581400"/>
            <a:ext cx="154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19764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971800"/>
            <a:ext cx="200025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886200"/>
            <a:ext cx="16684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572000"/>
            <a:ext cx="22193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126162"/>
            <a:ext cx="457200" cy="476250"/>
          </a:xfrm>
        </p:spPr>
        <p:txBody>
          <a:bodyPr lIns="82058" tIns="41029" rIns="82058" bIns="41029"/>
          <a:lstStyle/>
          <a:p>
            <a:pPr defTabSz="914608">
              <a:defRPr/>
            </a:pPr>
            <a:fld id="{F2A73846-CEFB-4C96-9791-427DA19BA588}" type="slidenum">
              <a:rPr lang="en-CA"/>
              <a:pPr defTabSz="914608">
                <a:defRPr/>
              </a:pPr>
              <a:t>56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3"/>
          <p:cNvSpPr txBox="1">
            <a:spLocks noChangeArrowheads="1"/>
          </p:cNvSpPr>
          <p:nvPr/>
        </p:nvSpPr>
        <p:spPr>
          <a:xfrm>
            <a:off x="533400" y="228600"/>
            <a:ext cx="4267200" cy="533400"/>
          </a:xfrm>
          <a:prstGeom prst="rect">
            <a:avLst/>
          </a:prstGeom>
        </p:spPr>
        <p:txBody>
          <a:bodyPr vert="horz" lIns="82058" tIns="41029" rIns="82058" bIns="41029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Oxidation of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1,2-diols</a:t>
            </a:r>
          </a:p>
        </p:txBody>
      </p:sp>
      <p:sp>
        <p:nvSpPr>
          <p:cNvPr id="6" name="Rectangle 44"/>
          <p:cNvSpPr txBox="1">
            <a:spLocks noChangeArrowheads="1"/>
          </p:cNvSpPr>
          <p:nvPr/>
        </p:nvSpPr>
        <p:spPr>
          <a:xfrm>
            <a:off x="609600" y="868362"/>
            <a:ext cx="7772400" cy="1627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Reaction of a 1,2-diol with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periodic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per-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iodic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acid, HIO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cleaves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into two carbonyl compounds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Sequence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formation with OsO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followed by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cleavage is a good alternative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ozonolysis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44762"/>
            <a:ext cx="65039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flipV="1">
            <a:off x="1447800" y="6400800"/>
            <a:ext cx="1524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34400" y="6248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PQuestion"/>
          <p:cNvSpPr txBox="1">
            <a:spLocks noChangeArrowheads="1"/>
          </p:cNvSpPr>
          <p:nvPr/>
        </p:nvSpPr>
        <p:spPr>
          <a:xfrm>
            <a:off x="304800" y="990601"/>
            <a:ext cx="8382000" cy="11339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Which of the following will react with periodic acid (HIO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to give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aldehyde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Picture Choice 1"/>
          <p:cNvGrpSpPr>
            <a:grpSpLocks/>
          </p:cNvGrpSpPr>
          <p:nvPr/>
        </p:nvGrpSpPr>
        <p:grpSpPr bwMode="auto">
          <a:xfrm>
            <a:off x="2514600" y="2819400"/>
            <a:ext cx="1106488" cy="1590675"/>
            <a:chOff x="312" y="1248"/>
            <a:chExt cx="697" cy="1002"/>
          </a:xfrm>
        </p:grpSpPr>
        <p:pic>
          <p:nvPicPr>
            <p:cNvPr id="6" name="PSPic" descr="Ch07-q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488"/>
              <a:ext cx="577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PSText"/>
            <p:cNvSpPr txBox="1">
              <a:spLocks noChangeArrowheads="1"/>
            </p:cNvSpPr>
            <p:nvPr/>
          </p:nvSpPr>
          <p:spPr bwMode="auto">
            <a:xfrm>
              <a:off x="432" y="1248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1.</a:t>
              </a:r>
            </a:p>
          </p:txBody>
        </p:sp>
        <p:sp>
          <p:nvSpPr>
            <p:cNvPr id="8" name="PSArrow"/>
            <p:cNvSpPr>
              <a:spLocks noChangeArrowheads="1"/>
            </p:cNvSpPr>
            <p:nvPr/>
          </p:nvSpPr>
          <p:spPr bwMode="auto">
            <a:xfrm>
              <a:off x="312" y="1408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Picture Choice 2"/>
          <p:cNvGrpSpPr>
            <a:grpSpLocks/>
          </p:cNvGrpSpPr>
          <p:nvPr/>
        </p:nvGrpSpPr>
        <p:grpSpPr bwMode="auto">
          <a:xfrm>
            <a:off x="5257800" y="2819400"/>
            <a:ext cx="1341438" cy="1590675"/>
            <a:chOff x="1512" y="1248"/>
            <a:chExt cx="845" cy="1002"/>
          </a:xfrm>
        </p:grpSpPr>
        <p:pic>
          <p:nvPicPr>
            <p:cNvPr id="10" name="PSPic" descr="Ch07-q05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488"/>
              <a:ext cx="72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SText"/>
            <p:cNvSpPr txBox="1">
              <a:spLocks noChangeArrowheads="1"/>
            </p:cNvSpPr>
            <p:nvPr/>
          </p:nvSpPr>
          <p:spPr bwMode="auto">
            <a:xfrm>
              <a:off x="1632" y="1248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2.</a:t>
              </a:r>
            </a:p>
          </p:txBody>
        </p:sp>
        <p:sp>
          <p:nvSpPr>
            <p:cNvPr id="12" name="PSArrow"/>
            <p:cNvSpPr>
              <a:spLocks noChangeArrowheads="1"/>
            </p:cNvSpPr>
            <p:nvPr/>
          </p:nvSpPr>
          <p:spPr bwMode="auto">
            <a:xfrm>
              <a:off x="1512" y="1408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Picture Choice 3"/>
          <p:cNvGrpSpPr>
            <a:grpSpLocks/>
          </p:cNvGrpSpPr>
          <p:nvPr/>
        </p:nvGrpSpPr>
        <p:grpSpPr bwMode="auto">
          <a:xfrm>
            <a:off x="1447800" y="4572000"/>
            <a:ext cx="1389063" cy="1590675"/>
            <a:chOff x="840" y="2112"/>
            <a:chExt cx="875" cy="1002"/>
          </a:xfrm>
        </p:grpSpPr>
        <p:pic>
          <p:nvPicPr>
            <p:cNvPr id="14" name="PSPic" descr="Ch07-q05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2352"/>
              <a:ext cx="75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SText"/>
            <p:cNvSpPr txBox="1">
              <a:spLocks noChangeArrowheads="1"/>
            </p:cNvSpPr>
            <p:nvPr/>
          </p:nvSpPr>
          <p:spPr bwMode="auto">
            <a:xfrm>
              <a:off x="960" y="2112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3.</a:t>
              </a:r>
            </a:p>
          </p:txBody>
        </p:sp>
        <p:sp>
          <p:nvSpPr>
            <p:cNvPr id="16" name="PSArrow"/>
            <p:cNvSpPr>
              <a:spLocks noChangeArrowheads="1"/>
            </p:cNvSpPr>
            <p:nvPr/>
          </p:nvSpPr>
          <p:spPr bwMode="auto">
            <a:xfrm>
              <a:off x="840" y="2272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Picture Choice 4"/>
          <p:cNvGrpSpPr>
            <a:grpSpLocks/>
          </p:cNvGrpSpPr>
          <p:nvPr/>
        </p:nvGrpSpPr>
        <p:grpSpPr bwMode="auto">
          <a:xfrm>
            <a:off x="4038600" y="4648200"/>
            <a:ext cx="1471613" cy="1592263"/>
            <a:chOff x="264" y="2976"/>
            <a:chExt cx="927" cy="1003"/>
          </a:xfrm>
        </p:grpSpPr>
        <p:pic>
          <p:nvPicPr>
            <p:cNvPr id="18" name="PSPic" descr="Ch07-q05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3216"/>
              <a:ext cx="807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PSText"/>
            <p:cNvSpPr txBox="1">
              <a:spLocks noChangeArrowheads="1"/>
            </p:cNvSpPr>
            <p:nvPr/>
          </p:nvSpPr>
          <p:spPr bwMode="auto">
            <a:xfrm>
              <a:off x="384" y="2976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4.</a:t>
              </a:r>
            </a:p>
          </p:txBody>
        </p:sp>
        <p:sp>
          <p:nvSpPr>
            <p:cNvPr id="20" name="PSArrow"/>
            <p:cNvSpPr>
              <a:spLocks noChangeArrowheads="1"/>
            </p:cNvSpPr>
            <p:nvPr/>
          </p:nvSpPr>
          <p:spPr bwMode="auto">
            <a:xfrm>
              <a:off x="264" y="3136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Picture Choice 5"/>
          <p:cNvGrpSpPr>
            <a:grpSpLocks/>
          </p:cNvGrpSpPr>
          <p:nvPr/>
        </p:nvGrpSpPr>
        <p:grpSpPr bwMode="auto">
          <a:xfrm>
            <a:off x="6629400" y="4495800"/>
            <a:ext cx="1071563" cy="1590675"/>
            <a:chOff x="1656" y="2982"/>
            <a:chExt cx="675" cy="1002"/>
          </a:xfrm>
        </p:grpSpPr>
        <p:pic>
          <p:nvPicPr>
            <p:cNvPr id="22" name="PSPic" descr="Ch07-q05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76" y="3222"/>
              <a:ext cx="55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PSText"/>
            <p:cNvSpPr txBox="1">
              <a:spLocks noChangeArrowheads="1"/>
            </p:cNvSpPr>
            <p:nvPr/>
          </p:nvSpPr>
          <p:spPr bwMode="auto">
            <a:xfrm>
              <a:off x="1776" y="2982"/>
              <a:ext cx="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/>
                <a:t>5.</a:t>
              </a:r>
            </a:p>
          </p:txBody>
        </p:sp>
        <p:sp>
          <p:nvSpPr>
            <p:cNvPr id="24" name="PSArrow"/>
            <p:cNvSpPr>
              <a:spLocks noChangeArrowheads="1"/>
            </p:cNvSpPr>
            <p:nvPr/>
          </p:nvSpPr>
          <p:spPr bwMode="auto">
            <a:xfrm>
              <a:off x="1656" y="3142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74638"/>
            <a:ext cx="4343400" cy="715962"/>
          </a:xfrm>
          <a:prstGeom prst="rect">
            <a:avLst/>
          </a:prstGeom>
        </p:spPr>
        <p:txBody>
          <a:bodyPr lIns="82058" tIns="41029" rIns="82058" bIns="41029" anchor="ctr">
            <a:normAutofit/>
          </a:bodyPr>
          <a:lstStyle/>
          <a:p>
            <a:pPr algn="r"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Learning Check</a:t>
            </a:r>
            <a:r>
              <a:rPr lang="en-US" sz="3600" dirty="0">
                <a:solidFill>
                  <a:srgbClr val="533A2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:</a:t>
            </a:r>
            <a:endParaRPr lang="en-US" sz="3600" dirty="0">
              <a:solidFill>
                <a:srgbClr val="533A2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048000" y="6248400"/>
            <a:ext cx="15240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467600" y="6858000"/>
            <a:ext cx="15240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respiration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+6O</a:t>
            </a:r>
            <a:r>
              <a:rPr lang="en-US" sz="2800" baseline="-25000" dirty="0" smtClean="0"/>
              <a:t>2  </a:t>
            </a:r>
            <a:r>
              <a:rPr lang="en-US" sz="2800" dirty="0" smtClean="0"/>
              <a:t>               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+6H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O+ 30 ATP Energy.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Glucose (reductant)  Oxygen               Carbon dioxide   water       Energy=ATP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(Oxidant)                                                               (Adenosine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Triphosphate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1371600"/>
            <a:ext cx="11430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2743200"/>
            <a:ext cx="2514600" cy="4114800"/>
          </a:xfrm>
          <a:prstGeom prst="rect">
            <a:avLst/>
          </a:prstGeom>
        </p:spPr>
      </p:pic>
      <p:pic>
        <p:nvPicPr>
          <p:cNvPr id="7" name="Picture 9" descr="Gluc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743200"/>
            <a:ext cx="281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A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743200"/>
            <a:ext cx="2768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C:\Documents and Settings\musah\My Documents\Smith Organic Chemistry\Chapter 12\New Folder\12_10.jpg"/>
          <p:cNvPicPr>
            <a:picLocks noChangeAspect="1" noChangeArrowheads="1"/>
          </p:cNvPicPr>
          <p:nvPr/>
        </p:nvPicPr>
        <p:blipFill>
          <a:blip r:embed="rId3"/>
          <a:srcRect t="8827" r="27678" b="1482"/>
          <a:stretch>
            <a:fillRect/>
          </a:stretch>
        </p:blipFill>
        <p:spPr bwMode="auto">
          <a:xfrm>
            <a:off x="0" y="228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musah\My Documents\Smith Organic Chemistry\Chapter 12\New Folder\12_10.jpg"/>
          <p:cNvPicPr>
            <a:picLocks noChangeAspect="1" noChangeArrowheads="1"/>
          </p:cNvPicPr>
          <p:nvPr/>
        </p:nvPicPr>
        <p:blipFill>
          <a:blip r:embed="rId3"/>
          <a:srcRect l="73215" t="8827" b="7280"/>
          <a:stretch>
            <a:fillRect/>
          </a:stretch>
        </p:blipFill>
        <p:spPr bwMode="auto">
          <a:xfrm>
            <a:off x="5029200" y="41910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0" y="228600"/>
            <a:ext cx="41910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 alcohol screening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549676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higher the concentration of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OH in the breath, the more Cr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6+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reduced, and the farther the green Cr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color extends down the length of the sample tube.</a:t>
            </a:r>
          </a:p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extent of the green color is then correlated with blood alcohol levels.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4648200"/>
            <a:ext cx="46482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higher the concentration of CH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 in the breath, the more Cr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6+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reduced, and the farther the green Cr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color extends down the length of the sample tube.</a:t>
            </a:r>
          </a:p>
          <a:p>
            <a:pPr marL="179388" indent="-179388" algn="just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extent of the green color is then correlated with blood alcohol levels.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5"/>
  <p:tag name="TEXTLENGTH" val="200"/>
  <p:tag name="FONTSIZE" val="24"/>
  <p:tag name="BULLETTYPE" val="ppBulletArabicPeriod"/>
  <p:tag name="ANSWERTEXT" val="RCO3H followed by KMnO4/H3O+&#10;BH3/THF followed by OsO4 followed by NaHSO3/H2O &#10;OsO4/NMO followed by HIO4&#10;Hg(OAc)2/H2O/THF followed by NaBH4 followed by KOH&#10;Br2/H2O followed by KOH, followed by H3O+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1121</TotalTime>
  <Words>1989</Words>
  <Application>Microsoft Office PowerPoint</Application>
  <PresentationFormat>On-screen Show (4:3)</PresentationFormat>
  <Paragraphs>429</Paragraphs>
  <Slides>57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Equity</vt:lpstr>
      <vt:lpstr>CS ChemDraw Drawing</vt:lpstr>
      <vt:lpstr>ISIS/Draw Sketch</vt:lpstr>
      <vt:lpstr>Slide 1</vt:lpstr>
      <vt:lpstr>Introduction:</vt:lpstr>
      <vt:lpstr>Example:-</vt:lpstr>
      <vt:lpstr>  The oxidation state of a carbon atom equals the total   number of its C–O, C–N, and C–X bonds </vt:lpstr>
      <vt:lpstr>Slide 5</vt:lpstr>
      <vt:lpstr>Slide 6</vt:lpstr>
      <vt:lpstr>Slide 7</vt:lpstr>
      <vt:lpstr>Cell respiration </vt:lpstr>
      <vt:lpstr>Slide 9</vt:lpstr>
      <vt:lpstr>Oxidation of Alkanes:-</vt:lpstr>
      <vt:lpstr>Oxidation of alkenes:-</vt:lpstr>
      <vt:lpstr>Reaction and its mechanism:-</vt:lpstr>
      <vt:lpstr>B) Epoxidation:-</vt:lpstr>
      <vt:lpstr>It is regioselective reaction  For most electron rich double bond when more than one double bond is present. </vt:lpstr>
      <vt:lpstr>Slide 15</vt:lpstr>
      <vt:lpstr> 3) Oxidation by using Osmium tetraoxide:- 1) First step is rapid precipitation of cyclic osmate ester. 2) Finally on hydrolysis gives 1,2 diol. 3) Syn addition takes place. 4) This is a stereospecific reaction. 5) It reacts with most electron rich double bond so reaction is regioselective. 6) It attacks rigid cyclic system from less hindered side yields more stable cis diols. </vt:lpstr>
      <vt:lpstr>Slide 17</vt:lpstr>
      <vt:lpstr>Slide 18</vt:lpstr>
      <vt:lpstr>Dihydroxylation can also be carried out by using a catalytic amount of OsO4, if the oxidant N-methylmorpholine N-oxide (NMO) is also added. In the catalytic process, dihydroxylation of the double bond converts the Os8+ oxidant into an Os6+ product, which is then re-oxidized by NMO to Os8+.  </vt:lpstr>
      <vt:lpstr>Slide 20</vt:lpstr>
      <vt:lpstr>4) Oxidation by using KMnO4:-</vt:lpstr>
      <vt:lpstr>Potassium permanganate (KMnO4) can produce carboxylic acids and carbon dioxide if H’s are present on C=C </vt:lpstr>
      <vt:lpstr>Slide 23</vt:lpstr>
      <vt:lpstr>    </vt:lpstr>
      <vt:lpstr>5) Woodward Hydroxylation:-</vt:lpstr>
      <vt:lpstr>6) Prevost hydroxylation:-</vt:lpstr>
      <vt:lpstr>7) Ozonolysis:-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8) Lemieux reagent:-</vt:lpstr>
      <vt:lpstr>9) Oxidation of alkenes by chromium (VI)oxide:-</vt:lpstr>
      <vt:lpstr>Oxidation of aromatic rings:-</vt:lpstr>
      <vt:lpstr> Oxidation with ozone</vt:lpstr>
      <vt:lpstr> Oxidation with CrO3/Chromium (VI) oxide.</vt:lpstr>
      <vt:lpstr>  Oxidation with Na2Cr2O7.    Aromatic amines are sensitive to oxidation and discolor in air. Products are complex. 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    Recall that the oxidation of alcohols to carbonyl compounds is typically carried out with Cr6+ oxidants, which are reduced to Cr3+ products.  CrO3, Na2Cr2O7, and K2Cr2O7 are strong, nonselective oxidants used in aqueous acid (H2SO4 + H2O).  PCC is soluble in CH2Cl2 (dichloromethane) and can be used without strong acid present, making it a more selective, milder oxidant. </vt:lpstr>
      <vt:lpstr>Slide 54</vt:lpstr>
      <vt:lpstr>Slide 55</vt:lpstr>
      <vt:lpstr>Slide 56</vt:lpstr>
      <vt:lpstr>Slide 57</vt:lpstr>
    </vt:vector>
  </TitlesOfParts>
  <Company>0wn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M.Sc.Chemistry Sem II    </dc:title>
  <dc:creator>0wner</dc:creator>
  <cp:lastModifiedBy>0wner</cp:lastModifiedBy>
  <cp:revision>172</cp:revision>
  <dcterms:created xsi:type="dcterms:W3CDTF">2012-12-30T07:40:14Z</dcterms:created>
  <dcterms:modified xsi:type="dcterms:W3CDTF">2013-01-26T12:53:36Z</dcterms:modified>
</cp:coreProperties>
</file>