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87CD-DDD3-40AC-831C-60F4A2F18F9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948C-240C-493E-B33E-389A6C8E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Aromatic Nucleophilic Substitution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42672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Dr.Suryawanshi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V.S.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Associate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Prof.of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Chemistry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S C S College,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Omerga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5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Isolation of intermediate </a:t>
            </a:r>
            <a:r>
              <a:rPr lang="en-US" sz="2000" dirty="0" err="1" smtClean="0">
                <a:solidFill>
                  <a:srgbClr val="C00000"/>
                </a:solidFill>
              </a:rPr>
              <a:t>carbanion</a:t>
            </a:r>
            <a:r>
              <a:rPr lang="en-US" sz="2000" dirty="0" smtClean="0">
                <a:solidFill>
                  <a:srgbClr val="C00000"/>
                </a:solidFill>
              </a:rPr>
              <a:t> gave a strong evidence for above mechanism.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SHRI\Desktop\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791200" cy="291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I\Desktop\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56260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9975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Sanger’s Method of N-terminal Amino acid determination in proteins</a:t>
            </a:r>
            <a:r>
              <a:rPr lang="en-US" sz="2200" b="1" dirty="0"/>
              <a:t>: </a:t>
            </a:r>
            <a:endParaRPr lang="en-US" sz="2200" b="1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This </a:t>
            </a:r>
            <a:r>
              <a:rPr lang="en-US" sz="2000" dirty="0">
                <a:solidFill>
                  <a:srgbClr val="002060"/>
                </a:solidFill>
              </a:rPr>
              <a:t>method was introduced in 1945 and used in the structural elucidation of insulin,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reported in 1955. Sanger was awarded Nobel prize for chemistry in 1958 for those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contributions.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116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SHRI\Desktop\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I\Desktop\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924"/>
            <a:ext cx="9144000" cy="5934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16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\Desktop\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914399"/>
            <a:ext cx="6400800" cy="5410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16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RI\Desktop\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1200150"/>
            <a:ext cx="9277350" cy="3676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16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9937" name="Picture 1" descr="C:\Users\SHRI\Desktop\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257800"/>
            <a:ext cx="42005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B. Nucleophilic Aromatic Substitution by Elimination–Addition: Benzyne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914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Aryl halides that do not contain an electron-withdrawing group generally do not react with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nucleophiles</a:t>
            </a:r>
            <a:r>
              <a:rPr lang="en-US" dirty="0" smtClean="0">
                <a:solidFill>
                  <a:srgbClr val="002060"/>
                </a:solidFill>
              </a:rPr>
              <a:t>. Under extreme reaction conditions or with strong bases, however, </a:t>
            </a:r>
            <a:r>
              <a:rPr lang="en-US" dirty="0" err="1" smtClean="0">
                <a:solidFill>
                  <a:srgbClr val="002060"/>
                </a:solidFill>
              </a:rPr>
              <a:t>nucleophilic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aromatic substitution can occur with aryl halides.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For example: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SHRI\Desktop\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295900" cy="942975"/>
          </a:xfrm>
          <a:prstGeom prst="rect">
            <a:avLst/>
          </a:prstGeom>
          <a:noFill/>
        </p:spPr>
      </p:pic>
      <p:pic>
        <p:nvPicPr>
          <p:cNvPr id="26627" name="Picture 3" descr="C:\Users\SHRI\Desktop\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048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Mechanism: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8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Evidences for proposed Benzyne Mechanism: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85800"/>
            <a:ext cx="8449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Formation of mixtures of Products from substituted aryl halides can only be 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explained by intermediacy of benzyne intermediate.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SHRI\Desktop\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743450" cy="1781175"/>
          </a:xfrm>
          <a:prstGeom prst="rect">
            <a:avLst/>
          </a:prstGeom>
          <a:noFill/>
        </p:spPr>
      </p:pic>
      <p:pic>
        <p:nvPicPr>
          <p:cNvPr id="27651" name="Picture 3" descr="C:\Users\SHRI\Desktop\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9950"/>
            <a:ext cx="9144000" cy="3448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048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Mechanism: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HRI\Desktop\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553200" cy="2247900"/>
          </a:xfrm>
          <a:prstGeom prst="rect">
            <a:avLst/>
          </a:prstGeom>
          <a:noFill/>
        </p:spPr>
      </p:pic>
      <p:pic>
        <p:nvPicPr>
          <p:cNvPr id="28675" name="Picture 3" descr="C:\Users\SHRI\Desktop\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86106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438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Mechanism: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2. Unlike addition-elimination, the order of halogen reactivity in these reactions is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I &gt; Br &gt; Cl &gt; F.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    3. Another evidence for this mechanism is reaction of 2,6-dimethylchlorobenzene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        with sodium amide in liquid ammonia. No substitution is observed in this reaction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        – obviously because there are no hydrogen atoms beta to the chlorine for the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        initial elimination step.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9698" name="Picture 2" descr="C:\Users\SHRI\Desktop\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0800"/>
            <a:ext cx="5334000" cy="114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86200"/>
            <a:ext cx="8027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4. Further support was obtained by trapping the benzyne intermediate in a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Diels-Alder reaction.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9699" name="Picture 3" descr="C:\Users\SHRI\Desktop\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876800"/>
            <a:ext cx="53340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I\Desktop\1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75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One can generate benzynes without having to resort to strong bases.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2" name="Picture 2" descr="C:\Users\SHRI\Desktop\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934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HRI\Desktop\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16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1747" name="Picture 3" descr="C:\Users\SHRI\Desktop\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66800" y="1905000"/>
          <a:ext cx="1624013" cy="2120900"/>
        </p:xfrm>
        <a:graphic>
          <a:graphicData uri="http://schemas.openxmlformats.org/presentationml/2006/ole">
            <p:oleObj spid="_x0000_s32770" name="CS ChemDraw Drawing" r:id="rId3" imgW="1624234" imgH="2121138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715000" y="1905000"/>
          <a:ext cx="1624013" cy="2120900"/>
        </p:xfrm>
        <a:graphic>
          <a:graphicData uri="http://schemas.openxmlformats.org/presentationml/2006/ole">
            <p:oleObj spid="_x0000_s32771" name="CS ChemDraw Drawing" r:id="rId4" imgW="1624234" imgH="2121138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381000"/>
            <a:ext cx="457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Predict the product of following reactions.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34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C. </a:t>
            </a:r>
            <a:r>
              <a:rPr lang="en-US" sz="2000" b="1" u="sng" dirty="0" smtClean="0">
                <a:solidFill>
                  <a:srgbClr val="002060"/>
                </a:solidFill>
              </a:rPr>
              <a:t>Nucleophilic Aromatic Substitution by SN1 mechanism: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6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Aryl </a:t>
            </a:r>
            <a:r>
              <a:rPr lang="en-US" sz="2000" dirty="0" err="1" smtClean="0">
                <a:solidFill>
                  <a:srgbClr val="002060"/>
                </a:solidFill>
              </a:rPr>
              <a:t>diazonium</a:t>
            </a:r>
            <a:r>
              <a:rPr lang="en-US" sz="2000" dirty="0" smtClean="0">
                <a:solidFill>
                  <a:srgbClr val="002060"/>
                </a:solidFill>
              </a:rPr>
              <a:t> salts on treatment with </a:t>
            </a:r>
            <a:r>
              <a:rPr lang="en-US" sz="2000" dirty="0" err="1" smtClean="0">
                <a:solidFill>
                  <a:srgbClr val="002060"/>
                </a:solidFill>
              </a:rPr>
              <a:t>nucleophiles</a:t>
            </a:r>
            <a:r>
              <a:rPr lang="en-US" sz="2000" dirty="0" smtClean="0">
                <a:solidFill>
                  <a:srgbClr val="002060"/>
                </a:solidFill>
              </a:rPr>
              <a:t> undergo </a:t>
            </a:r>
            <a:r>
              <a:rPr lang="en-US" sz="2000" dirty="0" err="1" smtClean="0">
                <a:solidFill>
                  <a:srgbClr val="002060"/>
                </a:solidFill>
              </a:rPr>
              <a:t>nucleophilic</a:t>
            </a:r>
            <a:r>
              <a:rPr lang="en-US" sz="2000" dirty="0" smtClean="0">
                <a:solidFill>
                  <a:srgbClr val="002060"/>
                </a:solidFill>
              </a:rPr>
              <a:t> substitution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by SN1 mechanism.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For example: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7107" name="Picture 3" descr="C:\Users\SHRI\Desktop\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4724400" cy="509257"/>
          </a:xfrm>
          <a:prstGeom prst="rect">
            <a:avLst/>
          </a:prstGeom>
          <a:noFill/>
        </p:spPr>
      </p:pic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524000" y="2971800"/>
          <a:ext cx="6934200" cy="1905000"/>
        </p:xfrm>
        <a:graphic>
          <a:graphicData uri="http://schemas.openxmlformats.org/presentationml/2006/ole">
            <p:oleObj spid="_x0000_s47108" name="CS ChemDraw Drawing" r:id="rId4" imgW="4297459" imgH="1619871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590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Mechanism: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33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Evidences for this mechanism: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182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rate of decomposition of </a:t>
            </a:r>
            <a:r>
              <a:rPr lang="en-US" dirty="0" err="1" smtClean="0">
                <a:solidFill>
                  <a:srgbClr val="002060"/>
                </a:solidFill>
              </a:rPr>
              <a:t>diazonium</a:t>
            </a:r>
            <a:r>
              <a:rPr lang="en-US" dirty="0" smtClean="0">
                <a:solidFill>
                  <a:srgbClr val="002060"/>
                </a:solidFill>
              </a:rPr>
              <a:t> follows first order kinetics.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On addition of </a:t>
            </a:r>
            <a:r>
              <a:rPr lang="en-US" dirty="0" err="1" smtClean="0">
                <a:solidFill>
                  <a:srgbClr val="002060"/>
                </a:solidFill>
              </a:rPr>
              <a:t>hailde</a:t>
            </a:r>
            <a:r>
              <a:rPr lang="en-US" dirty="0" smtClean="0">
                <a:solidFill>
                  <a:srgbClr val="002060"/>
                </a:solidFill>
              </a:rPr>
              <a:t> salt in high concentration, the product formed is aryl halide,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       however, rate of reaction is independence of concentration of added halide salt.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 smtClean="0">
                <a:solidFill>
                  <a:srgbClr val="002060"/>
                </a:solidFill>
              </a:rPr>
              <a:t>isomerisation</a:t>
            </a:r>
            <a:r>
              <a:rPr lang="en-US" dirty="0" smtClean="0">
                <a:solidFill>
                  <a:srgbClr val="002060"/>
                </a:solidFill>
              </a:rPr>
              <a:t> of </a:t>
            </a:r>
            <a:r>
              <a:rPr lang="en-US" dirty="0" err="1" smtClean="0">
                <a:solidFill>
                  <a:srgbClr val="002060"/>
                </a:solidFill>
              </a:rPr>
              <a:t>isotopically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lebelled</a:t>
            </a:r>
            <a:r>
              <a:rPr lang="en-US" dirty="0" smtClean="0">
                <a:solidFill>
                  <a:srgbClr val="002060"/>
                </a:solidFill>
              </a:rPr>
              <a:t> p-</a:t>
            </a:r>
            <a:r>
              <a:rPr lang="en-US" dirty="0" err="1" smtClean="0">
                <a:solidFill>
                  <a:srgbClr val="002060"/>
                </a:solidFill>
              </a:rPr>
              <a:t>tolune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diazonium</a:t>
            </a:r>
            <a:r>
              <a:rPr lang="en-US" dirty="0" smtClean="0">
                <a:solidFill>
                  <a:srgbClr val="002060"/>
                </a:solidFill>
              </a:rPr>
              <a:t> N15 </a:t>
            </a:r>
            <a:r>
              <a:rPr lang="en-US" dirty="0" err="1" smtClean="0">
                <a:solidFill>
                  <a:srgbClr val="002060"/>
                </a:solidFill>
              </a:rPr>
              <a:t>fluoroborate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        was </a:t>
            </a:r>
            <a:r>
              <a:rPr lang="en-US" dirty="0" err="1" smtClean="0">
                <a:solidFill>
                  <a:srgbClr val="002060"/>
                </a:solidFill>
              </a:rPr>
              <a:t>obeserved</a:t>
            </a:r>
            <a:r>
              <a:rPr lang="en-US" dirty="0" smtClean="0">
                <a:solidFill>
                  <a:srgbClr val="002060"/>
                </a:solidFill>
              </a:rPr>
              <a:t> during reaction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8130" name="Picture 2" descr="C:\Users\SHRI\Desktop\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4495800" cy="1228725"/>
          </a:xfrm>
          <a:prstGeom prst="rect">
            <a:avLst/>
          </a:prstGeom>
          <a:noFill/>
        </p:spPr>
      </p:pic>
      <p:pic>
        <p:nvPicPr>
          <p:cNvPr id="48131" name="Picture 3" descr="C:\Users\SHRI\Desktop\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800600"/>
            <a:ext cx="4778477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4495800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example: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HRI\Desktop\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447800"/>
            <a:ext cx="784860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609600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47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These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reactions cannot occur by an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SN1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or SN2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mechanism since…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SN1 </a:t>
            </a:r>
            <a:r>
              <a:rPr lang="en-US" sz="2000" dirty="0" smtClean="0">
                <a:solidFill>
                  <a:srgbClr val="002060"/>
                </a:solidFill>
              </a:rPr>
              <a:t>reaction leads to unstable phenyl carbocation while SN2 reaction requires backside attack: bad </a:t>
            </a:r>
            <a:r>
              <a:rPr lang="en-US" sz="2000" dirty="0">
                <a:solidFill>
                  <a:srgbClr val="002060"/>
                </a:solidFill>
              </a:rPr>
              <a:t>geometry!</a:t>
            </a:r>
          </a:p>
        </p:txBody>
      </p:sp>
      <p:pic>
        <p:nvPicPr>
          <p:cNvPr id="2050" name="Picture 2" descr="C:\Users\SHRI\Desktop\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239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57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However, SN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</a:rPr>
              <a:t>Ar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, SN1 and Benzyne mechanism has been proposed to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explain aromatic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</a:rPr>
              <a:t>nucleophilic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substitution reaction.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  <a:r>
              <a:rPr lang="en-US" sz="2000" b="1" u="sng" dirty="0">
                <a:solidFill>
                  <a:srgbClr val="002060"/>
                </a:solidFill>
              </a:rPr>
              <a:t>Nucleophilic Aromatic </a:t>
            </a:r>
            <a:r>
              <a:rPr lang="en-US" sz="2000" b="1" u="sng" dirty="0" smtClean="0">
                <a:solidFill>
                  <a:srgbClr val="002060"/>
                </a:solidFill>
              </a:rPr>
              <a:t>Substitution by Addition–Elimination (SN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Ar</a:t>
            </a:r>
            <a:r>
              <a:rPr lang="en-US" sz="2000" b="1" u="sng" dirty="0" smtClean="0">
                <a:solidFill>
                  <a:srgbClr val="002060"/>
                </a:solidFill>
              </a:rPr>
              <a:t>):</a:t>
            </a:r>
            <a:endParaRPr lang="en-US" sz="2000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+mj-lt"/>
              </a:rPr>
              <a:t>Aryl halides with strong electron-withdrawing groups (such as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NO</a:t>
            </a:r>
            <a:r>
              <a:rPr lang="en-US" sz="2000" baseline="-25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, Carbonyl gr., -CN etc)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on the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ortho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or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para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positions react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with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nucleophiles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to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give 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substitution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products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For example: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491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Nucleophilic aromatic substitution occurs with a variety of strong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nucleophiles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including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–OH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,–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OR, –NH2, –SR, and in some cases, neutral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nucleophiles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such as 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NH3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and RNH2.</a:t>
            </a:r>
          </a:p>
        </p:txBody>
      </p:sp>
      <p:pic>
        <p:nvPicPr>
          <p:cNvPr id="3075" name="Picture 3" descr="C:\Users\SHRI\Desktop\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647700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40186" cy="129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u="sng" dirty="0" smtClean="0">
                <a:solidFill>
                  <a:srgbClr val="C00000"/>
                </a:solidFill>
                <a:latin typeface="+mj-lt"/>
              </a:rPr>
              <a:t>Nucleophilic </a:t>
            </a:r>
            <a:r>
              <a:rPr lang="en-US" sz="2200" b="1" u="sng" dirty="0">
                <a:solidFill>
                  <a:srgbClr val="C00000"/>
                </a:solidFill>
                <a:latin typeface="+mj-lt"/>
              </a:rPr>
              <a:t>Aromatic Substitution by </a:t>
            </a:r>
            <a:r>
              <a:rPr lang="en-US" sz="2200" b="1" u="sng" dirty="0" smtClean="0">
                <a:solidFill>
                  <a:srgbClr val="C00000"/>
                </a:solidFill>
                <a:latin typeface="+mj-lt"/>
              </a:rPr>
              <a:t>Addition–Elimination Mechanism 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It is a two step mechanism: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C:\Users\SHRI\Desktop\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0"/>
            <a:ext cx="914400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86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In </a:t>
            </a:r>
            <a:r>
              <a:rPr lang="en-US" sz="2200" dirty="0" err="1">
                <a:solidFill>
                  <a:srgbClr val="C00000"/>
                </a:solidFill>
                <a:latin typeface="+mj-lt"/>
              </a:rPr>
              <a:t>nucleophilic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aromatic substitution, the following trends in reactivity </a:t>
            </a:r>
            <a:endParaRPr lang="en-US" sz="22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are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observed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. (Evidences for above mechanism)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  <a:p>
            <a:endParaRPr lang="en-US" b="1" dirty="0" smtClean="0"/>
          </a:p>
          <a:p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1)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Increasing the number of electron-withdrawing groups increases the reactivity of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the aryl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halide. Electron-withdrawing groups stabilize the intermediate </a:t>
            </a:r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carbanion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, and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by the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Hammond postulate, lower the energy of the transition state that forms it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dirty="0" smtClean="0"/>
          </a:p>
          <a:p>
            <a:endParaRPr lang="en-US" b="1" dirty="0">
              <a:solidFill>
                <a:srgbClr val="002060"/>
              </a:solidFill>
              <a:latin typeface="+mj-lt"/>
            </a:endParaRPr>
          </a:p>
          <a:p>
            <a:endParaRPr lang="en-US" b="1" dirty="0" smtClean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2895600"/>
          <a:ext cx="9144000" cy="3025775"/>
        </p:xfrm>
        <a:graphic>
          <a:graphicData uri="http://schemas.openxmlformats.org/presentationml/2006/ole">
            <p:oleObj spid="_x0000_s5125" name="CS ChemDraw Drawing" r:id="rId3" imgW="5901987" imgH="17308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I\Desktop\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</p:spPr>
      </p:pic>
      <p:pic>
        <p:nvPicPr>
          <p:cNvPr id="7171" name="Picture 3" descr="C:\Users\SHRI\Desktop\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1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33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2) Increasing the electronegativity of the halogen increases the reactivity of the aryl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halide. A more electronegative halogen stabilizes the intermediate </a:t>
            </a:r>
            <a:r>
              <a:rPr lang="en-US" sz="2000" b="1" dirty="0" err="1" smtClean="0">
                <a:solidFill>
                  <a:srgbClr val="002060"/>
                </a:solidFill>
              </a:rPr>
              <a:t>carbanion</a:t>
            </a:r>
            <a:r>
              <a:rPr lang="en-US" sz="2000" b="1" dirty="0" smtClean="0">
                <a:solidFill>
                  <a:srgbClr val="002060"/>
                </a:solidFill>
              </a:rPr>
              <a:t> by an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inductive effect, making aryl fluorides (</a:t>
            </a:r>
            <a:r>
              <a:rPr lang="en-US" sz="2000" b="1" dirty="0" err="1" smtClean="0">
                <a:solidFill>
                  <a:srgbClr val="002060"/>
                </a:solidFill>
              </a:rPr>
              <a:t>ArF</a:t>
            </a:r>
            <a:r>
              <a:rPr lang="en-US" sz="2000" b="1" dirty="0" smtClean="0">
                <a:solidFill>
                  <a:srgbClr val="002060"/>
                </a:solidFill>
              </a:rPr>
              <a:t>) much more reactive than other aryl halides, which contain less electronegative halogens.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2209800"/>
          <a:ext cx="9144000" cy="3025775"/>
        </p:xfrm>
        <a:graphic>
          <a:graphicData uri="http://schemas.openxmlformats.org/presentationml/2006/ole">
            <p:oleObj spid="_x0000_s6148" name="CS ChemDraw Drawing" r:id="rId3" imgW="5901987" imgH="1730814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486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Rate: X= F ˃ Cl ˃ Br ˃ I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HRI\Desktop\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4495800" cy="2514600"/>
          </a:xfrm>
          <a:prstGeom prst="rect">
            <a:avLst/>
          </a:prstGeom>
          <a:noFill/>
        </p:spPr>
      </p:pic>
      <p:pic>
        <p:nvPicPr>
          <p:cNvPr id="4" name="Picture 4" descr="C:\Users\SHRI\Desktop\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5720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200400"/>
            <a:ext cx="879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Relative rates of reactions of </a:t>
            </a:r>
            <a:r>
              <a:rPr lang="en-US" b="1" dirty="0" err="1" smtClean="0">
                <a:solidFill>
                  <a:srgbClr val="C00000"/>
                </a:solidFill>
              </a:rPr>
              <a:t>halobenzenes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with sodium </a:t>
            </a:r>
            <a:r>
              <a:rPr lang="en-US" b="1" dirty="0" err="1">
                <a:solidFill>
                  <a:srgbClr val="C00000"/>
                </a:solidFill>
              </a:rPr>
              <a:t>methoxide</a:t>
            </a:r>
            <a:r>
              <a:rPr lang="en-US" b="1" dirty="0">
                <a:solidFill>
                  <a:srgbClr val="C00000"/>
                </a:solidFill>
              </a:rPr>
              <a:t> in methanol at </a:t>
            </a:r>
            <a:r>
              <a:rPr lang="en-US" b="1" dirty="0" smtClean="0">
                <a:solidFill>
                  <a:srgbClr val="C00000"/>
                </a:solidFill>
              </a:rPr>
              <a:t>50oC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6" name="Picture 2" descr="C:\Users\SHRI\Desktop\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200"/>
            <a:ext cx="6248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629</Words>
  <Application>Microsoft Office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CS ChemDraw Drawing</vt:lpstr>
      <vt:lpstr>Aromatic Nucleophilic Substitution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Aromatic Nucleophilic Substitution</dc:title>
  <dc:creator>SHRI</dc:creator>
  <cp:lastModifiedBy>SWEET</cp:lastModifiedBy>
  <cp:revision>49</cp:revision>
  <dcterms:created xsi:type="dcterms:W3CDTF">2012-12-11T15:09:55Z</dcterms:created>
  <dcterms:modified xsi:type="dcterms:W3CDTF">2019-12-03T16:43:11Z</dcterms:modified>
</cp:coreProperties>
</file>