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ard_of_directors" TargetMode="External"/><Relationship Id="rId2" Type="http://schemas.openxmlformats.org/officeDocument/2006/relationships/hyperlink" Target="http://en.wikipedia.org/wiki/Ad_h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tand-up_meet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-425350"/>
            <a:ext cx="11353800" cy="66614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MEETINGS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Dhanaji V Thore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Assistant Professor,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Dept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English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Shri Chhatrapati Shivaji College, Omerga</a:t>
            </a:r>
            <a:r>
              <a:rPr lang="en-US" sz="8000" dirty="0" smtClean="0">
                <a:latin typeface="Trebuchet MS"/>
                <a:cs typeface="Trebuchet MS"/>
              </a:rPr>
              <a:t/>
            </a:r>
            <a:br>
              <a:rPr lang="en-US" sz="8000" dirty="0" smtClean="0">
                <a:latin typeface="Trebuchet MS"/>
                <a:cs typeface="Trebuchet MS"/>
              </a:rPr>
            </a:br>
            <a:endParaRPr sz="8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895600"/>
            <a:ext cx="1089660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20365" algn="l"/>
                <a:tab pos="4531360" algn="l"/>
              </a:tabLst>
            </a:pPr>
            <a:r>
              <a:rPr sz="3800" dirty="0">
                <a:solidFill>
                  <a:srgbClr val="FF0000"/>
                </a:solidFill>
                <a:latin typeface="Gothic Uralic"/>
                <a:cs typeface="Gothic Uralic"/>
              </a:rPr>
              <a:t>Members</a:t>
            </a:r>
            <a:r>
              <a:rPr sz="3800" spc="5" dirty="0">
                <a:solidFill>
                  <a:srgbClr val="FF0000"/>
                </a:solidFill>
                <a:latin typeface="Gothic Uralic"/>
                <a:cs typeface="Gothic Uralic"/>
              </a:rPr>
              <a:t> </a:t>
            </a:r>
            <a:r>
              <a:rPr sz="3800" spc="-5" dirty="0">
                <a:solidFill>
                  <a:srgbClr val="FF0000"/>
                </a:solidFill>
                <a:latin typeface="Gothic Uralic"/>
                <a:cs typeface="Gothic Uralic"/>
              </a:rPr>
              <a:t>of	Group	Presenting</a:t>
            </a:r>
            <a:r>
              <a:rPr sz="3800" spc="-60" dirty="0">
                <a:solidFill>
                  <a:srgbClr val="FF0000"/>
                </a:solidFill>
                <a:latin typeface="Gothic Uralic"/>
                <a:cs typeface="Gothic Uralic"/>
              </a:rPr>
              <a:t> </a:t>
            </a:r>
            <a:r>
              <a:rPr sz="3800" spc="-5" dirty="0">
                <a:solidFill>
                  <a:srgbClr val="FF0000"/>
                </a:solidFill>
                <a:latin typeface="Gothic Uralic"/>
                <a:cs typeface="Gothic Uralic"/>
              </a:rPr>
              <a:t>Topic</a:t>
            </a:r>
            <a:endParaRPr sz="3800" dirty="0">
              <a:solidFill>
                <a:srgbClr val="FF0000"/>
              </a:solidFill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507568"/>
            <a:ext cx="929639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MEETINGS</a:t>
            </a:r>
            <a:endParaRPr sz="72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1497" y="2274569"/>
            <a:ext cx="9109710" cy="237475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82550" indent="-342900">
              <a:lnSpc>
                <a:spcPts val="2380"/>
              </a:lnSpc>
              <a:spcBef>
                <a:spcPts val="390"/>
              </a:spcBef>
              <a:tabLst>
                <a:tab pos="354965" algn="l"/>
              </a:tabLst>
            </a:pPr>
            <a:r>
              <a:rPr sz="1750" spc="315" dirty="0">
                <a:solidFill>
                  <a:srgbClr val="89D0D5"/>
                </a:solidFill>
                <a:latin typeface="Arial"/>
                <a:cs typeface="Arial"/>
              </a:rPr>
              <a:t></a:t>
            </a:r>
            <a:r>
              <a:rPr sz="1750" spc="315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In a </a:t>
            </a:r>
            <a:r>
              <a:rPr sz="2200" b="1" spc="-5" dirty="0">
                <a:solidFill>
                  <a:srgbClr val="FFFF00"/>
                </a:solidFill>
                <a:latin typeface="Gothic Uralic"/>
                <a:cs typeface="Gothic Uralic"/>
              </a:rPr>
              <a:t>meeting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, two or more people come </a:t>
            </a:r>
            <a:r>
              <a:rPr sz="2200" dirty="0">
                <a:solidFill>
                  <a:srgbClr val="FFFF00"/>
                </a:solidFill>
                <a:latin typeface="Gothic Uralic"/>
                <a:cs typeface="Gothic Uralic"/>
              </a:rPr>
              <a:t>together to 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discuss one  or more </a:t>
            </a:r>
            <a:r>
              <a:rPr sz="2200" dirty="0">
                <a:solidFill>
                  <a:srgbClr val="FFFF00"/>
                </a:solidFill>
                <a:latin typeface="Gothic Uralic"/>
                <a:cs typeface="Gothic Uralic"/>
              </a:rPr>
              <a:t>topics, 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often </a:t>
            </a:r>
            <a:r>
              <a:rPr sz="2200" dirty="0">
                <a:solidFill>
                  <a:srgbClr val="FFFF00"/>
                </a:solidFill>
                <a:latin typeface="Gothic Uralic"/>
                <a:cs typeface="Gothic Uralic"/>
              </a:rPr>
              <a:t>in 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a formal</a:t>
            </a:r>
            <a:r>
              <a:rPr sz="2200" spc="-45" dirty="0">
                <a:solidFill>
                  <a:srgbClr val="FFFF00"/>
                </a:solidFill>
                <a:latin typeface="Gothic Uralic"/>
                <a:cs typeface="Gothic Uralic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setting.</a:t>
            </a:r>
            <a:endParaRPr sz="2200" dirty="0">
              <a:solidFill>
                <a:srgbClr val="FFFF00"/>
              </a:solidFill>
              <a:latin typeface="Gothic Uralic"/>
              <a:cs typeface="Gothic Uralic"/>
            </a:endParaRPr>
          </a:p>
          <a:p>
            <a:pPr marL="355600" marR="20320" indent="-342900">
              <a:lnSpc>
                <a:spcPts val="205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FFFF00"/>
                </a:solidFill>
                <a:latin typeface="Arial"/>
                <a:cs typeface="Arial"/>
              </a:rPr>
              <a:t>	</a:t>
            </a:r>
            <a:r>
              <a:rPr sz="1900" spc="-10" dirty="0">
                <a:solidFill>
                  <a:srgbClr val="FFFF00"/>
                </a:solidFill>
                <a:latin typeface="Gothic Uralic"/>
                <a:cs typeface="Gothic Uralic"/>
              </a:rPr>
              <a:t>One </a:t>
            </a:r>
            <a:r>
              <a:rPr sz="1900" spc="-5" dirty="0">
                <a:solidFill>
                  <a:srgbClr val="FFFF00"/>
                </a:solidFill>
                <a:latin typeface="Gothic Uralic"/>
                <a:cs typeface="Gothic Uralic"/>
              </a:rPr>
              <a:t>dictionary defines a </a:t>
            </a:r>
            <a:r>
              <a:rPr sz="1900" dirty="0">
                <a:solidFill>
                  <a:srgbClr val="FFFF00"/>
                </a:solidFill>
                <a:latin typeface="Gothic Uralic"/>
                <a:cs typeface="Gothic Uralic"/>
              </a:rPr>
              <a:t>meeting </a:t>
            </a:r>
            <a:r>
              <a:rPr sz="1900" spc="-5" dirty="0">
                <a:solidFill>
                  <a:srgbClr val="FFFF00"/>
                </a:solidFill>
                <a:latin typeface="Gothic Uralic"/>
                <a:cs typeface="Gothic Uralic"/>
              </a:rPr>
              <a:t>as </a:t>
            </a:r>
            <a:r>
              <a:rPr sz="1900" spc="-10" dirty="0">
                <a:solidFill>
                  <a:srgbClr val="FFFF00"/>
                </a:solidFill>
                <a:latin typeface="Gothic Uralic"/>
                <a:cs typeface="Gothic Uralic"/>
              </a:rPr>
              <a:t>an act or </a:t>
            </a:r>
            <a:r>
              <a:rPr sz="1900" spc="-5" dirty="0">
                <a:solidFill>
                  <a:srgbClr val="FFFF00"/>
                </a:solidFill>
                <a:latin typeface="Gothic Uralic"/>
                <a:cs typeface="Gothic Uralic"/>
              </a:rPr>
              <a:t>process </a:t>
            </a:r>
            <a:r>
              <a:rPr sz="1900" spc="-10" dirty="0">
                <a:solidFill>
                  <a:srgbClr val="FFFF00"/>
                </a:solidFill>
                <a:latin typeface="Gothic Uralic"/>
                <a:cs typeface="Gothic Uralic"/>
              </a:rPr>
              <a:t>of </a:t>
            </a:r>
            <a:r>
              <a:rPr sz="1900" spc="-5" dirty="0">
                <a:solidFill>
                  <a:srgbClr val="FFFF00"/>
                </a:solidFill>
                <a:latin typeface="Gothic Uralic"/>
                <a:cs typeface="Gothic Uralic"/>
              </a:rPr>
              <a:t>coming together  as </a:t>
            </a:r>
            <a:r>
              <a:rPr sz="1900" spc="-10" dirty="0">
                <a:solidFill>
                  <a:srgbClr val="FFFF00"/>
                </a:solidFill>
                <a:latin typeface="Gothic Uralic"/>
                <a:cs typeface="Gothic Uralic"/>
              </a:rPr>
              <a:t>an assembly </a:t>
            </a:r>
            <a:r>
              <a:rPr sz="1900" spc="-5" dirty="0">
                <a:solidFill>
                  <a:srgbClr val="FFFF00"/>
                </a:solidFill>
                <a:latin typeface="Gothic Uralic"/>
                <a:cs typeface="Gothic Uralic"/>
              </a:rPr>
              <a:t>for a common</a:t>
            </a:r>
            <a:r>
              <a:rPr sz="1900" spc="105" dirty="0">
                <a:solidFill>
                  <a:srgbClr val="FFFF00"/>
                </a:solidFill>
                <a:latin typeface="Gothic Uralic"/>
                <a:cs typeface="Gothic Uralic"/>
              </a:rPr>
              <a:t> </a:t>
            </a:r>
            <a:r>
              <a:rPr sz="1900" spc="-5" dirty="0">
                <a:solidFill>
                  <a:srgbClr val="FFFF00"/>
                </a:solidFill>
                <a:latin typeface="Gothic Uralic"/>
                <a:cs typeface="Gothic Uralic"/>
              </a:rPr>
              <a:t>purpose.</a:t>
            </a:r>
            <a:endParaRPr sz="1900" dirty="0">
              <a:solidFill>
                <a:srgbClr val="FFFF00"/>
              </a:solidFill>
              <a:latin typeface="Gothic Uralic"/>
              <a:cs typeface="Gothic Uralic"/>
            </a:endParaRPr>
          </a:p>
          <a:p>
            <a:pPr marL="355600" marR="5080" indent="-342900">
              <a:lnSpc>
                <a:spcPct val="90000"/>
              </a:lnSpc>
              <a:spcBef>
                <a:spcPts val="955"/>
              </a:spcBef>
              <a:tabLst>
                <a:tab pos="354965" algn="l"/>
              </a:tabLst>
            </a:pPr>
            <a:r>
              <a:rPr sz="1750" spc="320" dirty="0">
                <a:solidFill>
                  <a:srgbClr val="FFFF00"/>
                </a:solidFill>
                <a:latin typeface="Arial"/>
                <a:cs typeface="Arial"/>
              </a:rPr>
              <a:t>	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A </a:t>
            </a:r>
            <a:r>
              <a:rPr sz="2200" dirty="0">
                <a:solidFill>
                  <a:srgbClr val="FFFF00"/>
                </a:solidFill>
                <a:latin typeface="Gothic Uralic"/>
                <a:cs typeface="Gothic Uralic"/>
              </a:rPr>
              <a:t>meeting is 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a gathering of two or more </a:t>
            </a:r>
            <a:r>
              <a:rPr sz="2200" spc="-10" dirty="0">
                <a:solidFill>
                  <a:srgbClr val="FFFF00"/>
                </a:solidFill>
                <a:latin typeface="Gothic Uralic"/>
                <a:cs typeface="Gothic Uralic"/>
              </a:rPr>
              <a:t>people </a:t>
            </a:r>
            <a:r>
              <a:rPr sz="2200" dirty="0">
                <a:solidFill>
                  <a:srgbClr val="FFFF00"/>
                </a:solidFill>
                <a:latin typeface="Gothic Uralic"/>
                <a:cs typeface="Gothic Uralic"/>
              </a:rPr>
              <a:t>that 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has </a:t>
            </a:r>
            <a:r>
              <a:rPr sz="2200" spc="-10" dirty="0">
                <a:solidFill>
                  <a:srgbClr val="FFFF00"/>
                </a:solidFill>
                <a:latin typeface="Gothic Uralic"/>
                <a:cs typeface="Gothic Uralic"/>
              </a:rPr>
              <a:t>been  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convened for the </a:t>
            </a:r>
            <a:r>
              <a:rPr sz="2200" spc="-10" dirty="0">
                <a:solidFill>
                  <a:srgbClr val="FFFF00"/>
                </a:solidFill>
                <a:latin typeface="Gothic Uralic"/>
                <a:cs typeface="Gothic Uralic"/>
              </a:rPr>
              <a:t>purpose 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of achieving a common goal through  </a:t>
            </a:r>
            <a:r>
              <a:rPr sz="2200" dirty="0">
                <a:solidFill>
                  <a:srgbClr val="FFFF00"/>
                </a:solidFill>
                <a:latin typeface="Gothic Uralic"/>
                <a:cs typeface="Gothic Uralic"/>
              </a:rPr>
              <a:t>verbal 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interaction, </a:t>
            </a:r>
            <a:r>
              <a:rPr sz="2200" spc="-10" dirty="0">
                <a:solidFill>
                  <a:srgbClr val="FFFF00"/>
                </a:solidFill>
                <a:latin typeface="Gothic Uralic"/>
                <a:cs typeface="Gothic Uralic"/>
              </a:rPr>
              <a:t>such </a:t>
            </a:r>
            <a:r>
              <a:rPr sz="2200" spc="-5" dirty="0">
                <a:solidFill>
                  <a:srgbClr val="FFFF00"/>
                </a:solidFill>
                <a:latin typeface="Gothic Uralic"/>
                <a:cs typeface="Gothic Uralic"/>
              </a:rPr>
              <a:t>as sharing information or reaching  </a:t>
            </a:r>
            <a:r>
              <a:rPr sz="2200" spc="-10" dirty="0">
                <a:solidFill>
                  <a:srgbClr val="FFFF00"/>
                </a:solidFill>
                <a:latin typeface="Gothic Uralic"/>
                <a:cs typeface="Gothic Uralic"/>
              </a:rPr>
              <a:t>agreement</a:t>
            </a:r>
            <a:endParaRPr sz="2200" dirty="0">
              <a:solidFill>
                <a:srgbClr val="FFFF00"/>
              </a:solidFill>
              <a:latin typeface="Gothic Uralic"/>
              <a:cs typeface="Gothic Ural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82116" y="1954504"/>
            <a:ext cx="10628884" cy="2987356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3200" dirty="0">
                <a:solidFill>
                  <a:srgbClr val="FFFF00"/>
                </a:solidFill>
                <a:latin typeface="Gothic Uralic"/>
                <a:cs typeface="Gothic Uralic"/>
              </a:rPr>
              <a:t>A chance encounter </a:t>
            </a:r>
            <a:r>
              <a:rPr sz="3200" spc="-10" dirty="0">
                <a:solidFill>
                  <a:srgbClr val="FFFF00"/>
                </a:solidFill>
                <a:latin typeface="Gothic Uralic"/>
                <a:cs typeface="Gothic Uralic"/>
              </a:rPr>
              <a:t>(not</a:t>
            </a:r>
            <a:r>
              <a:rPr sz="3200" spc="-20" dirty="0">
                <a:solidFill>
                  <a:srgbClr val="FFFF00"/>
                </a:solidFill>
                <a:latin typeface="Gothic Uralic"/>
                <a:cs typeface="Gothic Uralic"/>
              </a:rPr>
              <a:t> </a:t>
            </a:r>
            <a:r>
              <a:rPr sz="3200" dirty="0">
                <a:solidFill>
                  <a:srgbClr val="FFFF00"/>
                </a:solidFill>
                <a:latin typeface="Gothic Uralic"/>
                <a:cs typeface="Gothic Uralic"/>
              </a:rPr>
              <a:t>convened)</a:t>
            </a: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3200" spc="270" dirty="0">
                <a:solidFill>
                  <a:srgbClr val="FFFF00"/>
                </a:solidFill>
                <a:latin typeface="Arial"/>
                <a:cs typeface="Arial"/>
              </a:rPr>
              <a:t>	</a:t>
            </a:r>
            <a:r>
              <a:rPr sz="3200" dirty="0">
                <a:solidFill>
                  <a:srgbClr val="FFFF00"/>
                </a:solidFill>
                <a:latin typeface="Gothic Uralic"/>
                <a:cs typeface="Gothic Uralic"/>
              </a:rPr>
              <a:t>Concert</a:t>
            </a: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3200" spc="270" dirty="0">
                <a:solidFill>
                  <a:srgbClr val="FFFF00"/>
                </a:solidFill>
                <a:latin typeface="Arial"/>
                <a:cs typeface="Arial"/>
              </a:rPr>
              <a:t>	</a:t>
            </a:r>
            <a:r>
              <a:rPr sz="3200" dirty="0">
                <a:solidFill>
                  <a:srgbClr val="FFFF00"/>
                </a:solidFill>
                <a:latin typeface="Gothic Uralic"/>
                <a:cs typeface="Gothic Uralic"/>
              </a:rPr>
              <a:t>A </a:t>
            </a:r>
            <a:r>
              <a:rPr sz="3200" spc="-5" dirty="0">
                <a:solidFill>
                  <a:srgbClr val="FFFF00"/>
                </a:solidFill>
                <a:latin typeface="Gothic Uralic"/>
                <a:cs typeface="Gothic Uralic"/>
              </a:rPr>
              <a:t>sport</a:t>
            </a:r>
            <a:r>
              <a:rPr sz="3200" spc="-35" dirty="0">
                <a:solidFill>
                  <a:srgbClr val="FFFF00"/>
                </a:solidFill>
                <a:latin typeface="Gothic Uralic"/>
                <a:cs typeface="Gothic Uralic"/>
              </a:rPr>
              <a:t> </a:t>
            </a:r>
            <a:r>
              <a:rPr sz="3200" dirty="0">
                <a:solidFill>
                  <a:srgbClr val="FFFF00"/>
                </a:solidFill>
                <a:latin typeface="Gothic Uralic"/>
                <a:cs typeface="Gothic Uralic"/>
              </a:rPr>
              <a:t>Game</a:t>
            </a:r>
          </a:p>
          <a:p>
            <a:pPr marL="355600" marR="5080" indent="-343535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3200" spc="270" dirty="0">
                <a:solidFill>
                  <a:srgbClr val="FFFF00"/>
                </a:solidFill>
                <a:latin typeface="Arial"/>
                <a:cs typeface="Arial"/>
              </a:rPr>
              <a:t>	</a:t>
            </a:r>
            <a:r>
              <a:rPr sz="3200" dirty="0">
                <a:solidFill>
                  <a:srgbClr val="FFFF00"/>
                </a:solidFill>
                <a:latin typeface="Gothic Uralic"/>
                <a:cs typeface="Gothic Uralic"/>
              </a:rPr>
              <a:t>A party or </a:t>
            </a:r>
            <a:r>
              <a:rPr sz="3200" spc="5" dirty="0">
                <a:solidFill>
                  <a:srgbClr val="FFFF00"/>
                </a:solidFill>
                <a:latin typeface="Gothic Uralic"/>
                <a:cs typeface="Gothic Uralic"/>
              </a:rPr>
              <a:t>the </a:t>
            </a:r>
            <a:r>
              <a:rPr sz="3200" dirty="0">
                <a:solidFill>
                  <a:srgbClr val="FFFF00"/>
                </a:solidFill>
                <a:latin typeface="Gothic Uralic"/>
                <a:cs typeface="Gothic Uralic"/>
              </a:rPr>
              <a:t>company of </a:t>
            </a:r>
            <a:r>
              <a:rPr sz="3200" spc="-5" dirty="0">
                <a:solidFill>
                  <a:srgbClr val="FFFF00"/>
                </a:solidFill>
                <a:latin typeface="Gothic Uralic"/>
                <a:cs typeface="Gothic Uralic"/>
              </a:rPr>
              <a:t>friends </a:t>
            </a:r>
            <a:r>
              <a:rPr sz="3200" spc="-15" dirty="0">
                <a:solidFill>
                  <a:srgbClr val="FFFF00"/>
                </a:solidFill>
                <a:latin typeface="Gothic Uralic"/>
                <a:cs typeface="Gothic Uralic"/>
              </a:rPr>
              <a:t>(no </a:t>
            </a:r>
            <a:r>
              <a:rPr sz="3200" dirty="0">
                <a:solidFill>
                  <a:srgbClr val="FFFF00"/>
                </a:solidFill>
                <a:latin typeface="Gothic Uralic"/>
                <a:cs typeface="Gothic Uralic"/>
              </a:rPr>
              <a:t>common </a:t>
            </a:r>
            <a:r>
              <a:rPr sz="3200" spc="-5" dirty="0">
                <a:solidFill>
                  <a:srgbClr val="FFFF00"/>
                </a:solidFill>
                <a:latin typeface="Gothic Uralic"/>
                <a:cs typeface="Gothic Uralic"/>
              </a:rPr>
              <a:t>goal is </a:t>
            </a:r>
            <a:r>
              <a:rPr sz="3200" spc="5" dirty="0">
                <a:solidFill>
                  <a:srgbClr val="FFFF00"/>
                </a:solidFill>
                <a:latin typeface="Gothic Uralic"/>
                <a:cs typeface="Gothic Uralic"/>
              </a:rPr>
              <a:t>to</a:t>
            </a:r>
            <a:r>
              <a:rPr sz="3200" spc="-110" dirty="0">
                <a:solidFill>
                  <a:srgbClr val="FFFF00"/>
                </a:solidFill>
                <a:latin typeface="Gothic Uralic"/>
                <a:cs typeface="Gothic Uralic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Gothic Uralic"/>
                <a:cs typeface="Gothic Uralic"/>
              </a:rPr>
              <a:t>be  </a:t>
            </a:r>
            <a:r>
              <a:rPr sz="3200" dirty="0">
                <a:solidFill>
                  <a:srgbClr val="FFFF00"/>
                </a:solidFill>
                <a:latin typeface="Gothic Uralic"/>
                <a:cs typeface="Gothic Uralic"/>
              </a:rPr>
              <a:t>achieved)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668270" y="2035581"/>
            <a:ext cx="8631555" cy="40417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42227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Gothic Uralic"/>
                <a:cs typeface="Gothic Uralic"/>
                <a:hlinkClick r:id="rId2"/>
              </a:rPr>
              <a:t>Ad </a:t>
            </a:r>
            <a:r>
              <a:rPr sz="1900" u="heavy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Gothic Uralic"/>
                <a:cs typeface="Gothic Uralic"/>
                <a:hlinkClick r:id="rId2"/>
              </a:rPr>
              <a:t>hoc</a:t>
            </a:r>
            <a:r>
              <a:rPr sz="1900" spc="-10" dirty="0">
                <a:solidFill>
                  <a:srgbClr val="57C1B9"/>
                </a:solidFill>
                <a:latin typeface="Gothic Uralic"/>
                <a:cs typeface="Gothic Uralic"/>
                <a:hlinkClick r:id="rId2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meeting, a </a:t>
            </a:r>
            <a:r>
              <a:rPr sz="1900" dirty="0">
                <a:solidFill>
                  <a:srgbClr val="FFFFFF"/>
                </a:solidFill>
                <a:latin typeface="Gothic Uralic"/>
                <a:cs typeface="Gothic Uralic"/>
              </a:rPr>
              <a:t>meeting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called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for a special</a:t>
            </a:r>
            <a:r>
              <a:rPr sz="1900" spc="90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purpose.</a:t>
            </a:r>
            <a:endParaRPr sz="19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  <a:hlinkClick r:id="rId3"/>
              </a:rPr>
              <a:t>	</a:t>
            </a:r>
            <a:r>
              <a:rPr sz="1900" u="heavy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Gothic Uralic"/>
                <a:cs typeface="Gothic Uralic"/>
                <a:hlinkClick r:id="rId3"/>
              </a:rPr>
              <a:t>Board</a:t>
            </a:r>
            <a:r>
              <a:rPr sz="1900" spc="-10" dirty="0">
                <a:solidFill>
                  <a:srgbClr val="57C1B9"/>
                </a:solidFill>
                <a:latin typeface="Gothic Uralic"/>
                <a:cs typeface="Gothic Uralic"/>
                <a:hlinkClick r:id="rId3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meeting, a </a:t>
            </a:r>
            <a:r>
              <a:rPr sz="1900" dirty="0">
                <a:solidFill>
                  <a:srgbClr val="FFFFFF"/>
                </a:solidFill>
                <a:latin typeface="Gothic Uralic"/>
                <a:cs typeface="Gothic Uralic"/>
              </a:rPr>
              <a:t>meeting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of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the </a:t>
            </a:r>
            <a:r>
              <a:rPr sz="1900" u="heavy" spc="-10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Gothic Uralic"/>
                <a:cs typeface="Gothic Uralic"/>
                <a:hlinkClick r:id="rId3"/>
              </a:rPr>
              <a:t>Board of </a:t>
            </a:r>
            <a:r>
              <a:rPr sz="19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Gothic Uralic"/>
                <a:cs typeface="Gothic Uralic"/>
                <a:hlinkClick r:id="rId3"/>
              </a:rPr>
              <a:t>directors</a:t>
            </a:r>
            <a:r>
              <a:rPr sz="1900" spc="-5" dirty="0">
                <a:solidFill>
                  <a:srgbClr val="57C1B9"/>
                </a:solidFill>
                <a:latin typeface="Gothic Uralic"/>
                <a:cs typeface="Gothic Uralic"/>
                <a:hlinkClick r:id="rId3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of an</a:t>
            </a:r>
            <a:r>
              <a:rPr sz="1900" spc="27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organization.</a:t>
            </a:r>
            <a:endParaRPr sz="190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ic Uralic"/>
                <a:cs typeface="Gothic Uralic"/>
              </a:rPr>
              <a:t>One-on-one </a:t>
            </a:r>
            <a:r>
              <a:rPr sz="19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ic Uralic"/>
                <a:cs typeface="Gothic Uralic"/>
              </a:rPr>
              <a:t>meeting,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between two</a:t>
            </a:r>
            <a:r>
              <a:rPr sz="1900" spc="114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individuals.</a:t>
            </a:r>
            <a:endParaRPr sz="1900">
              <a:latin typeface="Gothic Uralic"/>
              <a:cs typeface="Gothic Uralic"/>
            </a:endParaRPr>
          </a:p>
          <a:p>
            <a:pPr marL="355600" marR="334010" indent="-342900">
              <a:lnSpc>
                <a:spcPct val="9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  <a:hlinkClick r:id="rId4"/>
              </a:rPr>
              <a:t>	</a:t>
            </a:r>
            <a:r>
              <a:rPr sz="19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Gothic Uralic"/>
                <a:cs typeface="Gothic Uralic"/>
                <a:hlinkClick r:id="rId4"/>
              </a:rPr>
              <a:t>Stand-up meeting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, a meeting with attendees typically standing. </a:t>
            </a:r>
            <a:r>
              <a:rPr sz="1900" spc="-15" dirty="0">
                <a:solidFill>
                  <a:srgbClr val="FFFFFF"/>
                </a:solidFill>
                <a:latin typeface="Gothic Uralic"/>
                <a:cs typeface="Gothic Uralic"/>
              </a:rPr>
              <a:t>The 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discomfort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of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standing for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long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periods helps to keep the meetings 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short.</a:t>
            </a:r>
            <a:endParaRPr sz="1900">
              <a:latin typeface="Gothic Uralic"/>
              <a:cs typeface="Gothic Uralic"/>
            </a:endParaRPr>
          </a:p>
          <a:p>
            <a:pPr marL="355600" marR="702945" indent="-342900">
              <a:lnSpc>
                <a:spcPts val="2050"/>
              </a:lnSpc>
              <a:spcBef>
                <a:spcPts val="103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ic Uralic"/>
                <a:cs typeface="Gothic Uralic"/>
              </a:rPr>
              <a:t>Team </a:t>
            </a:r>
            <a:r>
              <a:rPr sz="19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ic Uralic"/>
                <a:cs typeface="Gothic Uralic"/>
              </a:rPr>
              <a:t>meeting,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a </a:t>
            </a:r>
            <a:r>
              <a:rPr sz="1900" dirty="0">
                <a:solidFill>
                  <a:srgbClr val="FFFFFF"/>
                </a:solidFill>
                <a:latin typeface="Gothic Uralic"/>
                <a:cs typeface="Gothic Uralic"/>
              </a:rPr>
              <a:t>meeting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among colleagues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working on various 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aspects of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a team</a:t>
            </a:r>
            <a:r>
              <a:rPr sz="1900" spc="5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project</a:t>
            </a:r>
            <a:endParaRPr sz="1900">
              <a:latin typeface="Gothic Uralic"/>
              <a:cs typeface="Gothic Uralic"/>
            </a:endParaRPr>
          </a:p>
          <a:p>
            <a:pPr marL="355600" marR="17145" indent="-342900">
              <a:lnSpc>
                <a:spcPts val="2050"/>
              </a:lnSpc>
              <a:spcBef>
                <a:spcPts val="1015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ic Uralic"/>
                <a:cs typeface="Gothic Uralic"/>
              </a:rPr>
              <a:t>Work </a:t>
            </a:r>
            <a:r>
              <a:rPr sz="19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ic Uralic"/>
                <a:cs typeface="Gothic Uralic"/>
              </a:rPr>
              <a:t>Meeting,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which produces a product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or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intangible result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such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as a  decision</a:t>
            </a:r>
            <a:endParaRPr sz="1900">
              <a:latin typeface="Gothic Uralic"/>
              <a:cs typeface="Gothic Uralic"/>
            </a:endParaRPr>
          </a:p>
          <a:p>
            <a:pPr marL="355600" marR="386715" indent="-342900">
              <a:lnSpc>
                <a:spcPts val="205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ic Uralic"/>
                <a:cs typeface="Gothic Uralic"/>
              </a:rPr>
              <a:t>Staff meeting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--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typically a meeting between a manager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and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those  that report to the </a:t>
            </a:r>
            <a:r>
              <a:rPr sz="1900" spc="-10" dirty="0">
                <a:solidFill>
                  <a:srgbClr val="FFFFFF"/>
                </a:solidFill>
                <a:latin typeface="Gothic Uralic"/>
                <a:cs typeface="Gothic Uralic"/>
              </a:rPr>
              <a:t>manager (possibly</a:t>
            </a:r>
            <a:r>
              <a:rPr sz="1900" spc="14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Gothic Uralic"/>
                <a:cs typeface="Gothic Uralic"/>
              </a:rPr>
              <a:t>indirectly).</a:t>
            </a:r>
            <a:endParaRPr sz="1900">
              <a:latin typeface="Gothic Uralic"/>
              <a:cs typeface="Gothic Uralic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76251"/>
            <a:ext cx="11277600" cy="1015663"/>
          </a:xfrm>
        </p:spPr>
        <p:txBody>
          <a:bodyPr/>
          <a:lstStyle/>
          <a:p>
            <a:pPr algn="ctr"/>
            <a:r>
              <a:rPr lang="en-US" dirty="0" smtClean="0"/>
              <a:t>Types of Meeting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4400" y="990600"/>
            <a:ext cx="10896600" cy="4664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939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350" spc="23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b="1" spc="-5" dirty="0">
                <a:solidFill>
                  <a:srgbClr val="FF0000"/>
                </a:solidFill>
                <a:latin typeface="Gothic Uralic"/>
                <a:cs typeface="Gothic Uralic"/>
              </a:rPr>
              <a:t>Assign </a:t>
            </a:r>
            <a:r>
              <a:rPr sz="1700" b="1" dirty="0">
                <a:solidFill>
                  <a:srgbClr val="FF0000"/>
                </a:solidFill>
                <a:latin typeface="Gothic Uralic"/>
                <a:cs typeface="Gothic Uralic"/>
              </a:rPr>
              <a:t>Action</a:t>
            </a:r>
            <a:r>
              <a:rPr sz="1700" b="1" spc="15" dirty="0">
                <a:solidFill>
                  <a:srgbClr val="FF0000"/>
                </a:solidFill>
                <a:latin typeface="Gothic Uralic"/>
                <a:cs typeface="Gothic Uralic"/>
              </a:rPr>
              <a:t> </a:t>
            </a:r>
            <a:r>
              <a:rPr sz="1700" b="1" spc="-5" dirty="0">
                <a:solidFill>
                  <a:srgbClr val="FF0000"/>
                </a:solidFill>
                <a:latin typeface="Gothic Uralic"/>
                <a:cs typeface="Gothic Uralic"/>
              </a:rPr>
              <a:t>Items.</a:t>
            </a:r>
            <a:endParaRPr sz="1700" dirty="0">
              <a:latin typeface="Gothic Uralic"/>
              <a:cs typeface="Gothic Uralic"/>
            </a:endParaRPr>
          </a:p>
          <a:p>
            <a:pPr marL="469900">
              <a:lnSpc>
                <a:spcPts val="1939"/>
              </a:lnSpc>
            </a:pP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Don't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finish any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discussion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in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the meeting without deciding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how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to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act on</a:t>
            </a:r>
            <a:r>
              <a:rPr sz="1700" spc="-3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it.</a:t>
            </a:r>
            <a:endParaRPr sz="1700" dirty="0">
              <a:latin typeface="Gothic Uralic"/>
              <a:cs typeface="Gothic Uralic"/>
            </a:endParaRPr>
          </a:p>
          <a:p>
            <a:pPr marL="12700">
              <a:lnSpc>
                <a:spcPts val="1939"/>
              </a:lnSpc>
              <a:spcBef>
                <a:spcPts val="790"/>
              </a:spcBef>
              <a:tabLst>
                <a:tab pos="354965" algn="l"/>
              </a:tabLst>
            </a:pPr>
            <a:r>
              <a:rPr sz="1350" spc="23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b="1" spc="-5" dirty="0">
                <a:solidFill>
                  <a:srgbClr val="FF0000"/>
                </a:solidFill>
                <a:latin typeface="Gothic Uralic"/>
                <a:cs typeface="Gothic Uralic"/>
              </a:rPr>
              <a:t>Examine Your </a:t>
            </a:r>
            <a:r>
              <a:rPr sz="1700" b="1" dirty="0">
                <a:solidFill>
                  <a:srgbClr val="FF0000"/>
                </a:solidFill>
                <a:latin typeface="Gothic Uralic"/>
                <a:cs typeface="Gothic Uralic"/>
              </a:rPr>
              <a:t>Meeting</a:t>
            </a:r>
            <a:r>
              <a:rPr sz="1700" b="1" spc="-40" dirty="0">
                <a:solidFill>
                  <a:srgbClr val="FF0000"/>
                </a:solidFill>
                <a:latin typeface="Gothic Uralic"/>
                <a:cs typeface="Gothic Uralic"/>
              </a:rPr>
              <a:t> </a:t>
            </a:r>
            <a:r>
              <a:rPr sz="1700" b="1" spc="-5" dirty="0">
                <a:solidFill>
                  <a:srgbClr val="FF0000"/>
                </a:solidFill>
                <a:latin typeface="Gothic Uralic"/>
                <a:cs typeface="Gothic Uralic"/>
              </a:rPr>
              <a:t>Process.</a:t>
            </a:r>
            <a:endParaRPr sz="1700" dirty="0">
              <a:latin typeface="Gothic Uralic"/>
              <a:cs typeface="Gothic Uralic"/>
            </a:endParaRPr>
          </a:p>
          <a:p>
            <a:pPr marL="355600" marR="262890" indent="114300">
              <a:lnSpc>
                <a:spcPts val="1839"/>
              </a:lnSpc>
              <a:spcBef>
                <a:spcPts val="125"/>
              </a:spcBef>
              <a:tabLst>
                <a:tab pos="8148320" algn="l"/>
              </a:tabLst>
            </a:pP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Do</a:t>
            </a:r>
            <a:r>
              <a:rPr sz="1700" spc="5" dirty="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't</a:t>
            </a:r>
            <a:r>
              <a:rPr sz="1700" spc="-1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spc="15" dirty="0">
                <a:solidFill>
                  <a:srgbClr val="FFFFFF"/>
                </a:solidFill>
                <a:latin typeface="Gothic Uralic"/>
                <a:cs typeface="Gothic Uralic"/>
              </a:rPr>
              <a:t>l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eave</a:t>
            </a:r>
            <a:r>
              <a:rPr sz="1700" spc="-1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he</a:t>
            </a:r>
            <a:r>
              <a:rPr sz="1700" spc="-1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m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sz="1700" spc="-20" dirty="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ing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w</a:t>
            </a:r>
            <a:r>
              <a:rPr sz="1700" spc="5" dirty="0">
                <a:solidFill>
                  <a:srgbClr val="FFFFFF"/>
                </a:solidFill>
                <a:latin typeface="Gothic Uralic"/>
                <a:cs typeface="Gothic Uralic"/>
              </a:rPr>
              <a:t>i</a:t>
            </a:r>
            <a:r>
              <a:rPr sz="1700" spc="-15" dirty="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hout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ass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ssi</a:t>
            </a:r>
            <a:r>
              <a:rPr sz="1700" spc="5" dirty="0">
                <a:solidFill>
                  <a:srgbClr val="FFFFFF"/>
                </a:solidFill>
                <a:latin typeface="Gothic Uralic"/>
                <a:cs typeface="Gothic Uralic"/>
              </a:rPr>
              <a:t>n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g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wha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sz="1700" spc="-1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Gothic Uralic"/>
                <a:cs typeface="Gothic Uralic"/>
              </a:rPr>
              <a:t>t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ook p</a:t>
            </a:r>
            <a:r>
              <a:rPr sz="1700" spc="15" dirty="0">
                <a:solidFill>
                  <a:srgbClr val="FFFFFF"/>
                </a:solidFill>
                <a:latin typeface="Gothic Uralic"/>
                <a:cs typeface="Gothic Uralic"/>
              </a:rPr>
              <a:t>l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ac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e</a:t>
            </a:r>
            <a:r>
              <a:rPr sz="1700" spc="-30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an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d</a:t>
            </a:r>
            <a:r>
              <a:rPr sz="1700" spc="-1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ma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k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ing	a  plan 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to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improve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the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next</a:t>
            </a:r>
            <a:r>
              <a:rPr sz="1700" spc="-6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meeting.</a:t>
            </a:r>
            <a:endParaRPr sz="1700" dirty="0">
              <a:latin typeface="Gothic Uralic"/>
              <a:cs typeface="Gothic Uralic"/>
            </a:endParaRPr>
          </a:p>
          <a:p>
            <a:pPr marL="12700">
              <a:lnSpc>
                <a:spcPts val="1930"/>
              </a:lnSpc>
              <a:spcBef>
                <a:spcPts val="775"/>
              </a:spcBef>
              <a:tabLst>
                <a:tab pos="354965" algn="l"/>
              </a:tabLst>
            </a:pPr>
            <a:r>
              <a:rPr sz="1350" spc="23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b="1" spc="-5" dirty="0">
                <a:solidFill>
                  <a:srgbClr val="FF0000"/>
                </a:solidFill>
                <a:latin typeface="Gothic Uralic"/>
                <a:cs typeface="Gothic Uralic"/>
              </a:rPr>
              <a:t>Assign </a:t>
            </a:r>
            <a:r>
              <a:rPr sz="1700" b="1" dirty="0">
                <a:solidFill>
                  <a:srgbClr val="FF0000"/>
                </a:solidFill>
                <a:latin typeface="Gothic Uralic"/>
                <a:cs typeface="Gothic Uralic"/>
              </a:rPr>
              <a:t>Meeting</a:t>
            </a:r>
            <a:r>
              <a:rPr sz="1700" b="1" spc="15" dirty="0">
                <a:solidFill>
                  <a:srgbClr val="FF0000"/>
                </a:solidFill>
                <a:latin typeface="Gothic Uralic"/>
                <a:cs typeface="Gothic Uralic"/>
              </a:rPr>
              <a:t> </a:t>
            </a:r>
            <a:r>
              <a:rPr sz="1700" b="1" spc="-5" dirty="0">
                <a:solidFill>
                  <a:srgbClr val="FF0000"/>
                </a:solidFill>
                <a:latin typeface="Gothic Uralic"/>
                <a:cs typeface="Gothic Uralic"/>
              </a:rPr>
              <a:t>Preparation.</a:t>
            </a:r>
            <a:endParaRPr sz="1700" dirty="0">
              <a:latin typeface="Gothic Uralic"/>
              <a:cs typeface="Gothic Uralic"/>
            </a:endParaRPr>
          </a:p>
          <a:p>
            <a:pPr marL="355600" marR="5080" indent="114300">
              <a:lnSpc>
                <a:spcPts val="1839"/>
              </a:lnSpc>
              <a:spcBef>
                <a:spcPts val="120"/>
              </a:spcBef>
            </a:pP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Give </a:t>
            </a:r>
            <a:r>
              <a:rPr sz="1700" spc="5" dirty="0">
                <a:solidFill>
                  <a:srgbClr val="FFFFFF"/>
                </a:solidFill>
                <a:latin typeface="Gothic Uralic"/>
                <a:cs typeface="Gothic Uralic"/>
              </a:rPr>
              <a:t>all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participants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something 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to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prepare for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the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meeting, and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that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meeting  will 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take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on a new significance 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to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each group</a:t>
            </a:r>
            <a:r>
              <a:rPr sz="1700" spc="-70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member.</a:t>
            </a:r>
            <a:endParaRPr sz="1700" dirty="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  <a:tabLst>
                <a:tab pos="415925" algn="l"/>
              </a:tabLst>
            </a:pPr>
            <a:r>
              <a:rPr sz="1350" spc="23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b="1" spc="-5" dirty="0">
                <a:solidFill>
                  <a:srgbClr val="FF0000"/>
                </a:solidFill>
                <a:latin typeface="Gothic Uralic"/>
                <a:cs typeface="Gothic Uralic"/>
              </a:rPr>
              <a:t>Don't</a:t>
            </a:r>
            <a:r>
              <a:rPr sz="1700" b="1" spc="-15" dirty="0">
                <a:solidFill>
                  <a:srgbClr val="FF0000"/>
                </a:solidFill>
                <a:latin typeface="Gothic Uralic"/>
                <a:cs typeface="Gothic Uralic"/>
              </a:rPr>
              <a:t> </a:t>
            </a:r>
            <a:r>
              <a:rPr sz="1700" b="1" dirty="0">
                <a:solidFill>
                  <a:srgbClr val="FF0000"/>
                </a:solidFill>
                <a:latin typeface="Gothic Uralic"/>
                <a:cs typeface="Gothic Uralic"/>
              </a:rPr>
              <a:t>Meet</a:t>
            </a:r>
            <a:endParaRPr sz="1700" dirty="0">
              <a:latin typeface="Gothic Uralic"/>
              <a:cs typeface="Gothic Uralic"/>
            </a:endParaRPr>
          </a:p>
          <a:p>
            <a:pPr marL="355600" marR="17780" indent="114300">
              <a:lnSpc>
                <a:spcPct val="80000"/>
              </a:lnSpc>
              <a:spcBef>
                <a:spcPts val="994"/>
              </a:spcBef>
            </a:pPr>
            <a:r>
              <a:rPr sz="1700" spc="-10" dirty="0">
                <a:solidFill>
                  <a:srgbClr val="FFFFFF"/>
                </a:solidFill>
                <a:latin typeface="Tahoma"/>
                <a:cs typeface="Tahoma"/>
              </a:rPr>
              <a:t>Avoid </a:t>
            </a:r>
            <a:r>
              <a:rPr sz="170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sz="1700" spc="-5" dirty="0">
                <a:solidFill>
                  <a:srgbClr val="FFFFFF"/>
                </a:solidFill>
                <a:latin typeface="Tahoma"/>
                <a:cs typeface="Tahoma"/>
              </a:rPr>
              <a:t>meeting </a:t>
            </a:r>
            <a:r>
              <a:rPr sz="1700" dirty="0">
                <a:solidFill>
                  <a:srgbClr val="FFFFFF"/>
                </a:solidFill>
                <a:latin typeface="Tahoma"/>
                <a:cs typeface="Tahoma"/>
              </a:rPr>
              <a:t>if </a:t>
            </a:r>
            <a:r>
              <a:rPr sz="17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1700" dirty="0">
                <a:solidFill>
                  <a:srgbClr val="FFFFFF"/>
                </a:solidFill>
                <a:latin typeface="Tahoma"/>
                <a:cs typeface="Tahoma"/>
              </a:rPr>
              <a:t>same </a:t>
            </a:r>
            <a:r>
              <a:rPr sz="1700" spc="-5" dirty="0">
                <a:solidFill>
                  <a:srgbClr val="FFFFFF"/>
                </a:solidFill>
                <a:latin typeface="Tahoma"/>
                <a:cs typeface="Tahoma"/>
              </a:rPr>
              <a:t>information could </a:t>
            </a:r>
            <a:r>
              <a:rPr sz="1700" dirty="0">
                <a:solidFill>
                  <a:srgbClr val="FFFFFF"/>
                </a:solidFill>
                <a:latin typeface="Tahoma"/>
                <a:cs typeface="Tahoma"/>
              </a:rPr>
              <a:t>be </a:t>
            </a:r>
            <a:r>
              <a:rPr sz="1700" spc="-5" dirty="0">
                <a:solidFill>
                  <a:srgbClr val="FFFFFF"/>
                </a:solidFill>
                <a:latin typeface="Tahoma"/>
                <a:cs typeface="Tahoma"/>
              </a:rPr>
              <a:t>covered </a:t>
            </a:r>
            <a:r>
              <a:rPr sz="1700" dirty="0">
                <a:solidFill>
                  <a:srgbClr val="FFFFFF"/>
                </a:solidFill>
                <a:latin typeface="Tahoma"/>
                <a:cs typeface="Tahoma"/>
              </a:rPr>
              <a:t>in a </a:t>
            </a:r>
            <a:r>
              <a:rPr sz="1700" spc="-5" dirty="0">
                <a:solidFill>
                  <a:srgbClr val="FFFFFF"/>
                </a:solidFill>
                <a:latin typeface="Tahoma"/>
                <a:cs typeface="Tahoma"/>
              </a:rPr>
              <a:t>memo, </a:t>
            </a:r>
            <a:r>
              <a:rPr sz="1700" spc="-10" dirty="0">
                <a:solidFill>
                  <a:srgbClr val="FFFFFF"/>
                </a:solidFill>
                <a:latin typeface="Tahoma"/>
                <a:cs typeface="Tahoma"/>
              </a:rPr>
              <a:t>e-mail </a:t>
            </a:r>
            <a:r>
              <a:rPr sz="1700" dirty="0">
                <a:solidFill>
                  <a:srgbClr val="FFFFFF"/>
                </a:solidFill>
                <a:latin typeface="Tahoma"/>
                <a:cs typeface="Tahoma"/>
              </a:rPr>
              <a:t>or </a:t>
            </a:r>
            <a:r>
              <a:rPr sz="1700" spc="-5" dirty="0">
                <a:solidFill>
                  <a:srgbClr val="FFFFFF"/>
                </a:solidFill>
                <a:latin typeface="Tahoma"/>
                <a:cs typeface="Tahoma"/>
              </a:rPr>
              <a:t>brief  report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.</a:t>
            </a:r>
            <a:endParaRPr sz="1700" dirty="0">
              <a:latin typeface="Gothic Uralic"/>
              <a:cs typeface="Gothic Uralic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415925" algn="l"/>
              </a:tabLst>
            </a:pPr>
            <a:r>
              <a:rPr sz="1350" spc="23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b="1" dirty="0">
                <a:solidFill>
                  <a:srgbClr val="FF0000"/>
                </a:solidFill>
                <a:latin typeface="Gothic Uralic"/>
                <a:cs typeface="Gothic Uralic"/>
              </a:rPr>
              <a:t>Set Objectives for the</a:t>
            </a:r>
            <a:r>
              <a:rPr sz="1700" b="1" spc="-65" dirty="0">
                <a:solidFill>
                  <a:srgbClr val="FF0000"/>
                </a:solidFill>
                <a:latin typeface="Gothic Uralic"/>
                <a:cs typeface="Gothic Uralic"/>
              </a:rPr>
              <a:t> </a:t>
            </a:r>
            <a:r>
              <a:rPr sz="1700" b="1" dirty="0">
                <a:solidFill>
                  <a:srgbClr val="FF0000"/>
                </a:solidFill>
                <a:latin typeface="Gothic Uralic"/>
                <a:cs typeface="Gothic Uralic"/>
              </a:rPr>
              <a:t>Meeting</a:t>
            </a:r>
            <a:endParaRPr sz="1700" dirty="0">
              <a:latin typeface="Gothic Uralic"/>
              <a:cs typeface="Gothic Uralic"/>
            </a:endParaRPr>
          </a:p>
          <a:p>
            <a:pPr marL="355600" marR="351790" indent="114300">
              <a:lnSpc>
                <a:spcPct val="80000"/>
              </a:lnSpc>
              <a:spcBef>
                <a:spcPts val="1000"/>
              </a:spcBef>
              <a:tabLst>
                <a:tab pos="1085850" algn="l"/>
              </a:tabLst>
            </a:pP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Before planning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the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agenda,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determine the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objective of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the meeting.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The  more	concrete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your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objectives,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the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more focused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your agenda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will</a:t>
            </a:r>
            <a:r>
              <a:rPr sz="1700" spc="-50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be.</a:t>
            </a:r>
            <a:endParaRPr sz="1700" dirty="0">
              <a:latin typeface="Gothic Uralic"/>
              <a:cs typeface="Gothic Uralic"/>
            </a:endParaRPr>
          </a:p>
          <a:p>
            <a:pPr marL="12700">
              <a:lnSpc>
                <a:spcPts val="1835"/>
              </a:lnSpc>
              <a:spcBef>
                <a:spcPts val="585"/>
              </a:spcBef>
              <a:tabLst>
                <a:tab pos="354965" algn="l"/>
              </a:tabLst>
            </a:pPr>
            <a:r>
              <a:rPr sz="1350" spc="23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700" b="1" dirty="0">
                <a:solidFill>
                  <a:srgbClr val="FF0000"/>
                </a:solidFill>
                <a:latin typeface="Gothic Uralic"/>
                <a:cs typeface="Gothic Uralic"/>
              </a:rPr>
              <a:t>Provide an Agenda</a:t>
            </a:r>
            <a:r>
              <a:rPr sz="1700" b="1" spc="-40" dirty="0">
                <a:solidFill>
                  <a:srgbClr val="FF0000"/>
                </a:solidFill>
                <a:latin typeface="Gothic Uralic"/>
                <a:cs typeface="Gothic Uralic"/>
              </a:rPr>
              <a:t> </a:t>
            </a:r>
            <a:r>
              <a:rPr sz="1700" b="1" spc="-5" dirty="0">
                <a:solidFill>
                  <a:srgbClr val="FF0000"/>
                </a:solidFill>
                <a:latin typeface="Gothic Uralic"/>
                <a:cs typeface="Gothic Uralic"/>
              </a:rPr>
              <a:t>Beforehand</a:t>
            </a:r>
            <a:r>
              <a:rPr sz="1700" b="1" spc="-5" dirty="0">
                <a:solidFill>
                  <a:srgbClr val="FFFFFF"/>
                </a:solidFill>
                <a:latin typeface="Gothic Uralic"/>
                <a:cs typeface="Gothic Uralic"/>
              </a:rPr>
              <a:t>.</a:t>
            </a:r>
            <a:endParaRPr sz="1700" dirty="0">
              <a:latin typeface="Gothic Uralic"/>
              <a:cs typeface="Gothic Uralic"/>
            </a:endParaRPr>
          </a:p>
          <a:p>
            <a:pPr marL="355600" marR="111125" indent="114300">
              <a:lnSpc>
                <a:spcPct val="80000"/>
              </a:lnSpc>
              <a:spcBef>
                <a:spcPts val="204"/>
              </a:spcBef>
            </a:pPr>
            <a:r>
              <a:rPr sz="1700" spc="5" dirty="0">
                <a:solidFill>
                  <a:srgbClr val="FFFFFF"/>
                </a:solidFill>
                <a:latin typeface="Gothic Uralic"/>
                <a:cs typeface="Gothic Uralic"/>
              </a:rPr>
              <a:t>Your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agenda needs 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to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include a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one-sentence description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of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the meeting 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objectives, a list of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the topics </a:t>
            </a:r>
            <a:r>
              <a:rPr sz="1700" spc="-10" dirty="0">
                <a:solidFill>
                  <a:srgbClr val="FFFFFF"/>
                </a:solidFill>
                <a:latin typeface="Gothic Uralic"/>
                <a:cs typeface="Gothic Uralic"/>
              </a:rPr>
              <a:t>to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be covered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and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a list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stating who </a:t>
            </a:r>
            <a:r>
              <a:rPr sz="1700" spc="5" dirty="0">
                <a:solidFill>
                  <a:srgbClr val="FFFFFF"/>
                </a:solidFill>
                <a:latin typeface="Gothic Uralic"/>
                <a:cs typeface="Gothic Uralic"/>
              </a:rPr>
              <a:t>will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address 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each topic for how </a:t>
            </a:r>
            <a:r>
              <a:rPr sz="1700" spc="5" dirty="0">
                <a:solidFill>
                  <a:srgbClr val="FFFFFF"/>
                </a:solidFill>
                <a:latin typeface="Gothic Uralic"/>
                <a:cs typeface="Gothic Uralic"/>
              </a:rPr>
              <a:t>long.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Follow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the </a:t>
            </a:r>
            <a:r>
              <a:rPr sz="1700" dirty="0">
                <a:solidFill>
                  <a:srgbClr val="FFFFFF"/>
                </a:solidFill>
                <a:latin typeface="Gothic Uralic"/>
                <a:cs typeface="Gothic Uralic"/>
              </a:rPr>
              <a:t>agenda closely during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the</a:t>
            </a:r>
            <a:r>
              <a:rPr sz="1700" spc="-155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Gothic Uralic"/>
                <a:cs typeface="Gothic Uralic"/>
              </a:rPr>
              <a:t>meeting.</a:t>
            </a:r>
            <a:endParaRPr sz="1700" dirty="0">
              <a:latin typeface="Gothic Uralic"/>
              <a:cs typeface="Gothic Uralic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"/>
            <a:ext cx="11353800" cy="1278051"/>
          </a:xfrm>
        </p:spPr>
        <p:txBody>
          <a:bodyPr/>
          <a:lstStyle/>
          <a:p>
            <a:r>
              <a:rPr lang="en-US" dirty="0" smtClean="0"/>
              <a:t>Effective meeting tips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11734800" cy="1300150"/>
          </a:xfrm>
        </p:spPr>
        <p:txBody>
          <a:bodyPr/>
          <a:lstStyle/>
          <a:p>
            <a:r>
              <a:rPr lang="en-US" dirty="0" smtClean="0"/>
              <a:t>Skills for effective meeting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066800"/>
            <a:ext cx="10972800" cy="5049459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749300" indent="-342900">
              <a:lnSpc>
                <a:spcPct val="100000"/>
              </a:lnSpc>
              <a:spcBef>
                <a:spcPts val="1095"/>
              </a:spcBef>
              <a:buClr>
                <a:srgbClr val="AF1512"/>
              </a:buClr>
              <a:buFont typeface="Arial"/>
              <a:buChar char=""/>
              <a:tabLst>
                <a:tab pos="748665" algn="l"/>
                <a:tab pos="749300" algn="l"/>
              </a:tabLst>
            </a:pPr>
            <a:r>
              <a:rPr sz="2400" spc="-5" dirty="0">
                <a:solidFill>
                  <a:srgbClr val="FFFF00"/>
                </a:solidFill>
              </a:rPr>
              <a:t>Manage </a:t>
            </a:r>
            <a:r>
              <a:rPr sz="2400" dirty="0">
                <a:solidFill>
                  <a:srgbClr val="FFFF00"/>
                </a:solidFill>
              </a:rPr>
              <a:t>time </a:t>
            </a:r>
            <a:r>
              <a:rPr sz="2400" spc="-10" dirty="0">
                <a:solidFill>
                  <a:srgbClr val="FFFF00"/>
                </a:solidFill>
              </a:rPr>
              <a:t>and </a:t>
            </a:r>
            <a:r>
              <a:rPr sz="2400" spc="-5" dirty="0">
                <a:solidFill>
                  <a:srgbClr val="FFFF00"/>
                </a:solidFill>
              </a:rPr>
              <a:t>get</a:t>
            </a:r>
            <a:r>
              <a:rPr sz="2400" spc="20" dirty="0">
                <a:solidFill>
                  <a:srgbClr val="FFFF00"/>
                </a:solidFill>
              </a:rPr>
              <a:t> </a:t>
            </a:r>
            <a:r>
              <a:rPr sz="2400" spc="-5" dirty="0">
                <a:solidFill>
                  <a:srgbClr val="FFFF00"/>
                </a:solidFill>
              </a:rPr>
              <a:t>results</a:t>
            </a:r>
          </a:p>
          <a:p>
            <a:pPr marL="749300" indent="-342900">
              <a:lnSpc>
                <a:spcPct val="100000"/>
              </a:lnSpc>
              <a:spcBef>
                <a:spcPts val="994"/>
              </a:spcBef>
              <a:buClr>
                <a:srgbClr val="AF1512"/>
              </a:buClr>
              <a:buFont typeface="Arial"/>
              <a:buChar char=""/>
              <a:tabLst>
                <a:tab pos="748665" algn="l"/>
                <a:tab pos="749300" algn="l"/>
              </a:tabLst>
            </a:pPr>
            <a:r>
              <a:rPr sz="2400" spc="-10" dirty="0">
                <a:solidFill>
                  <a:srgbClr val="FFFF00"/>
                </a:solidFill>
              </a:rPr>
              <a:t>Spend </a:t>
            </a:r>
            <a:r>
              <a:rPr sz="2400" spc="-5" dirty="0">
                <a:solidFill>
                  <a:srgbClr val="FFFF00"/>
                </a:solidFill>
              </a:rPr>
              <a:t>less </a:t>
            </a:r>
            <a:r>
              <a:rPr sz="2400" dirty="0">
                <a:solidFill>
                  <a:srgbClr val="FFFF00"/>
                </a:solidFill>
              </a:rPr>
              <a:t>time </a:t>
            </a:r>
            <a:r>
              <a:rPr sz="2400" spc="10" dirty="0">
                <a:solidFill>
                  <a:srgbClr val="FFFF00"/>
                </a:solidFill>
              </a:rPr>
              <a:t>in </a:t>
            </a:r>
            <a:r>
              <a:rPr sz="2400" spc="-5" dirty="0">
                <a:solidFill>
                  <a:srgbClr val="FFFF00"/>
                </a:solidFill>
              </a:rPr>
              <a:t>meetings</a:t>
            </a:r>
          </a:p>
          <a:p>
            <a:pPr marL="749300" indent="-342900">
              <a:lnSpc>
                <a:spcPct val="100000"/>
              </a:lnSpc>
              <a:spcBef>
                <a:spcPts val="1000"/>
              </a:spcBef>
              <a:buClr>
                <a:srgbClr val="AF1512"/>
              </a:buClr>
              <a:buFont typeface="Arial"/>
              <a:buChar char=""/>
              <a:tabLst>
                <a:tab pos="748665" algn="l"/>
                <a:tab pos="749300" algn="l"/>
              </a:tabLst>
            </a:pPr>
            <a:r>
              <a:rPr sz="2400" spc="-5" dirty="0">
                <a:solidFill>
                  <a:srgbClr val="FFFF00"/>
                </a:solidFill>
              </a:rPr>
              <a:t>Facilitate</a:t>
            </a:r>
            <a:r>
              <a:rPr sz="2400" spc="-15" dirty="0">
                <a:solidFill>
                  <a:srgbClr val="FFFF00"/>
                </a:solidFill>
              </a:rPr>
              <a:t> </a:t>
            </a:r>
            <a:r>
              <a:rPr sz="2400" spc="-5" dirty="0">
                <a:solidFill>
                  <a:srgbClr val="FFFF00"/>
                </a:solidFill>
              </a:rPr>
              <a:t>meetings</a:t>
            </a:r>
          </a:p>
          <a:p>
            <a:pPr marL="749300" indent="-342900">
              <a:lnSpc>
                <a:spcPct val="100000"/>
              </a:lnSpc>
              <a:spcBef>
                <a:spcPts val="1005"/>
              </a:spcBef>
              <a:buClr>
                <a:srgbClr val="AF1512"/>
              </a:buClr>
              <a:buFont typeface="Arial"/>
              <a:buChar char=""/>
              <a:tabLst>
                <a:tab pos="748665" algn="l"/>
                <a:tab pos="749300" algn="l"/>
              </a:tabLst>
            </a:pPr>
            <a:r>
              <a:rPr sz="2400" spc="-5" dirty="0">
                <a:solidFill>
                  <a:srgbClr val="FFFF00"/>
                </a:solidFill>
              </a:rPr>
              <a:t>Participate </a:t>
            </a:r>
            <a:r>
              <a:rPr sz="2400" spc="10" dirty="0">
                <a:solidFill>
                  <a:srgbClr val="FFFF00"/>
                </a:solidFill>
              </a:rPr>
              <a:t>in</a:t>
            </a:r>
            <a:r>
              <a:rPr sz="2400" spc="-40" dirty="0">
                <a:solidFill>
                  <a:srgbClr val="FFFF00"/>
                </a:solidFill>
              </a:rPr>
              <a:t> </a:t>
            </a:r>
            <a:r>
              <a:rPr sz="2400" spc="-5" dirty="0">
                <a:solidFill>
                  <a:srgbClr val="FFFF00"/>
                </a:solidFill>
              </a:rPr>
              <a:t>meetings</a:t>
            </a:r>
          </a:p>
          <a:p>
            <a:pPr marL="749300" marR="5080" indent="-342900">
              <a:lnSpc>
                <a:spcPct val="100000"/>
              </a:lnSpc>
              <a:spcBef>
                <a:spcPts val="1000"/>
              </a:spcBef>
              <a:buClr>
                <a:srgbClr val="AF1512"/>
              </a:buClr>
              <a:buFont typeface="Arial"/>
              <a:buChar char=""/>
              <a:tabLst>
                <a:tab pos="748665" algn="l"/>
                <a:tab pos="749300" algn="l"/>
              </a:tabLst>
            </a:pPr>
            <a:r>
              <a:rPr sz="2400" spc="-5" dirty="0">
                <a:solidFill>
                  <a:srgbClr val="FFFF00"/>
                </a:solidFill>
              </a:rPr>
              <a:t>Prepare </a:t>
            </a:r>
            <a:r>
              <a:rPr sz="2400" spc="-10" dirty="0">
                <a:solidFill>
                  <a:srgbClr val="FFFF00"/>
                </a:solidFill>
              </a:rPr>
              <a:t>and </a:t>
            </a:r>
            <a:r>
              <a:rPr sz="2400" dirty="0">
                <a:solidFill>
                  <a:srgbClr val="FFFF00"/>
                </a:solidFill>
              </a:rPr>
              <a:t>use </a:t>
            </a:r>
            <a:r>
              <a:rPr sz="2400" spc="-10" dirty="0">
                <a:solidFill>
                  <a:srgbClr val="FFFF00"/>
                </a:solidFill>
              </a:rPr>
              <a:t>the </a:t>
            </a:r>
            <a:r>
              <a:rPr sz="2400" dirty="0">
                <a:solidFill>
                  <a:srgbClr val="FFFF00"/>
                </a:solidFill>
              </a:rPr>
              <a:t>most </a:t>
            </a:r>
            <a:r>
              <a:rPr sz="2400" spc="-5" dirty="0">
                <a:solidFill>
                  <a:srgbClr val="FFFF00"/>
                </a:solidFill>
              </a:rPr>
              <a:t>important tool </a:t>
            </a:r>
            <a:r>
              <a:rPr sz="2400" spc="10" dirty="0">
                <a:solidFill>
                  <a:srgbClr val="FFFF00"/>
                </a:solidFill>
              </a:rPr>
              <a:t>in </a:t>
            </a:r>
            <a:r>
              <a:rPr sz="2400" dirty="0">
                <a:solidFill>
                  <a:srgbClr val="FFFF00"/>
                </a:solidFill>
              </a:rPr>
              <a:t>a </a:t>
            </a:r>
            <a:r>
              <a:rPr sz="2400" spc="-5" dirty="0">
                <a:solidFill>
                  <a:srgbClr val="FFFF00"/>
                </a:solidFill>
              </a:rPr>
              <a:t>meeting </a:t>
            </a:r>
            <a:r>
              <a:rPr sz="2400" dirty="0">
                <a:solidFill>
                  <a:srgbClr val="FFFF00"/>
                </a:solidFill>
              </a:rPr>
              <a:t>- </a:t>
            </a:r>
            <a:r>
              <a:rPr sz="2400" spc="-10" dirty="0">
                <a:solidFill>
                  <a:srgbClr val="FFFF00"/>
                </a:solidFill>
              </a:rPr>
              <a:t>an  agenda</a:t>
            </a:r>
          </a:p>
          <a:p>
            <a:pPr marL="749300" indent="-342900">
              <a:lnSpc>
                <a:spcPct val="100000"/>
              </a:lnSpc>
              <a:spcBef>
                <a:spcPts val="994"/>
              </a:spcBef>
              <a:buClr>
                <a:srgbClr val="AF1512"/>
              </a:buClr>
              <a:buFont typeface="Arial"/>
              <a:buChar char=""/>
              <a:tabLst>
                <a:tab pos="748665" algn="l"/>
                <a:tab pos="749300" algn="l"/>
              </a:tabLst>
            </a:pPr>
            <a:r>
              <a:rPr sz="2400" spc="-5" dirty="0">
                <a:solidFill>
                  <a:srgbClr val="FFFF00"/>
                </a:solidFill>
              </a:rPr>
              <a:t>Decide </a:t>
            </a:r>
            <a:r>
              <a:rPr sz="2400" spc="-10" dirty="0">
                <a:solidFill>
                  <a:srgbClr val="FFFF00"/>
                </a:solidFill>
              </a:rPr>
              <a:t>the </a:t>
            </a:r>
            <a:r>
              <a:rPr sz="2400" spc="-5" dirty="0">
                <a:solidFill>
                  <a:srgbClr val="FFFF00"/>
                </a:solidFill>
              </a:rPr>
              <a:t>best </a:t>
            </a:r>
            <a:r>
              <a:rPr sz="2400" dirty="0">
                <a:solidFill>
                  <a:srgbClr val="FFFF00"/>
                </a:solidFill>
              </a:rPr>
              <a:t>times </a:t>
            </a:r>
            <a:r>
              <a:rPr sz="2400" spc="-10" dirty="0">
                <a:solidFill>
                  <a:srgbClr val="FFFF00"/>
                </a:solidFill>
              </a:rPr>
              <a:t>to</a:t>
            </a:r>
            <a:r>
              <a:rPr sz="2400" spc="45" dirty="0">
                <a:solidFill>
                  <a:srgbClr val="FFFF00"/>
                </a:solidFill>
              </a:rPr>
              <a:t> </a:t>
            </a:r>
            <a:r>
              <a:rPr sz="2400" spc="-5" dirty="0">
                <a:solidFill>
                  <a:srgbClr val="FFFF00"/>
                </a:solidFill>
              </a:rPr>
              <a:t>meet</a:t>
            </a:r>
          </a:p>
          <a:p>
            <a:pPr marL="749300" indent="-342900">
              <a:lnSpc>
                <a:spcPct val="100000"/>
              </a:lnSpc>
              <a:spcBef>
                <a:spcPts val="1010"/>
              </a:spcBef>
              <a:buClr>
                <a:srgbClr val="AF1512"/>
              </a:buClr>
              <a:buFont typeface="Arial"/>
              <a:buChar char=""/>
              <a:tabLst>
                <a:tab pos="748665" algn="l"/>
                <a:tab pos="749300" algn="l"/>
              </a:tabLst>
            </a:pPr>
            <a:r>
              <a:rPr sz="2400" spc="-5" dirty="0">
                <a:solidFill>
                  <a:srgbClr val="FFFF00"/>
                </a:solidFill>
              </a:rPr>
              <a:t>Recognize </a:t>
            </a:r>
            <a:r>
              <a:rPr sz="2400" spc="-10" dirty="0">
                <a:solidFill>
                  <a:srgbClr val="FFFF00"/>
                </a:solidFill>
              </a:rPr>
              <a:t>and </a:t>
            </a:r>
            <a:r>
              <a:rPr sz="2400" spc="-5" dirty="0">
                <a:solidFill>
                  <a:srgbClr val="FFFF00"/>
                </a:solidFill>
              </a:rPr>
              <a:t>deal </a:t>
            </a:r>
            <a:r>
              <a:rPr sz="2400" spc="-10" dirty="0">
                <a:solidFill>
                  <a:srgbClr val="FFFF00"/>
                </a:solidFill>
              </a:rPr>
              <a:t>with </a:t>
            </a:r>
            <a:r>
              <a:rPr sz="2400" spc="-5" dirty="0">
                <a:solidFill>
                  <a:srgbClr val="FFFF00"/>
                </a:solidFill>
              </a:rPr>
              <a:t>problems during</a:t>
            </a:r>
            <a:r>
              <a:rPr sz="2400" spc="70" dirty="0">
                <a:solidFill>
                  <a:srgbClr val="FFFF00"/>
                </a:solidFill>
              </a:rPr>
              <a:t> </a:t>
            </a:r>
            <a:r>
              <a:rPr sz="2400" spc="-5" dirty="0">
                <a:solidFill>
                  <a:srgbClr val="FFFF00"/>
                </a:solidFill>
              </a:rPr>
              <a:t>meetings</a:t>
            </a:r>
          </a:p>
          <a:p>
            <a:pPr marL="749300" indent="-342900">
              <a:lnSpc>
                <a:spcPct val="100000"/>
              </a:lnSpc>
              <a:spcBef>
                <a:spcPts val="994"/>
              </a:spcBef>
              <a:buClr>
                <a:srgbClr val="AF1512"/>
              </a:buClr>
              <a:buFont typeface="Arial"/>
              <a:buChar char=""/>
              <a:tabLst>
                <a:tab pos="748665" algn="l"/>
                <a:tab pos="749300" algn="l"/>
              </a:tabLst>
            </a:pPr>
            <a:r>
              <a:rPr sz="2400" spc="-5" dirty="0">
                <a:solidFill>
                  <a:srgbClr val="FFFF00"/>
                </a:solidFill>
              </a:rPr>
              <a:t>Evaluate </a:t>
            </a:r>
            <a:r>
              <a:rPr sz="2400" spc="-10" dirty="0">
                <a:solidFill>
                  <a:srgbClr val="FFFF00"/>
                </a:solidFill>
              </a:rPr>
              <a:t>the </a:t>
            </a:r>
            <a:r>
              <a:rPr sz="2400" spc="-5" dirty="0">
                <a:solidFill>
                  <a:srgbClr val="FFFF00"/>
                </a:solidFill>
              </a:rPr>
              <a:t>effectiveness of</a:t>
            </a:r>
            <a:r>
              <a:rPr sz="2400" spc="50" dirty="0">
                <a:solidFill>
                  <a:srgbClr val="FFFF00"/>
                </a:solidFill>
              </a:rPr>
              <a:t> </a:t>
            </a:r>
            <a:r>
              <a:rPr sz="2400" spc="-5" dirty="0">
                <a:solidFill>
                  <a:srgbClr val="FFFF00"/>
                </a:solidFill>
              </a:rPr>
              <a:t>meetings</a:t>
            </a:r>
          </a:p>
          <a:p>
            <a:pPr marL="749300" indent="-342900">
              <a:lnSpc>
                <a:spcPct val="100000"/>
              </a:lnSpc>
              <a:spcBef>
                <a:spcPts val="994"/>
              </a:spcBef>
              <a:buClr>
                <a:srgbClr val="AF1512"/>
              </a:buClr>
              <a:buFont typeface="Arial"/>
              <a:buChar char=""/>
              <a:tabLst>
                <a:tab pos="748665" algn="l"/>
                <a:tab pos="749300" algn="l"/>
              </a:tabLst>
            </a:pPr>
            <a:r>
              <a:rPr sz="2400" dirty="0">
                <a:solidFill>
                  <a:srgbClr val="FFFF00"/>
                </a:solidFill>
              </a:rPr>
              <a:t>Follow up on</a:t>
            </a:r>
            <a:r>
              <a:rPr sz="2400" spc="-50" dirty="0">
                <a:solidFill>
                  <a:srgbClr val="FFFF00"/>
                </a:solidFill>
              </a:rPr>
              <a:t> </a:t>
            </a:r>
            <a:r>
              <a:rPr sz="2400" dirty="0">
                <a:solidFill>
                  <a:srgbClr val="FFFF00"/>
                </a:solidFill>
              </a:rPr>
              <a:t>decisions</a:t>
            </a:r>
          </a:p>
          <a:p>
            <a:pPr marL="749300" indent="-342900">
              <a:lnSpc>
                <a:spcPct val="100000"/>
              </a:lnSpc>
              <a:spcBef>
                <a:spcPts val="1010"/>
              </a:spcBef>
              <a:buClr>
                <a:srgbClr val="AF1512"/>
              </a:buClr>
              <a:buFont typeface="Arial"/>
              <a:buChar char=""/>
              <a:tabLst>
                <a:tab pos="748665" algn="l"/>
                <a:tab pos="749300" algn="l"/>
              </a:tabLst>
            </a:pPr>
            <a:r>
              <a:rPr sz="2400" spc="-5" dirty="0">
                <a:solidFill>
                  <a:srgbClr val="FFFF00"/>
                </a:solidFill>
              </a:rPr>
              <a:t>Set ground rules for</a:t>
            </a:r>
            <a:r>
              <a:rPr sz="2400" spc="20" dirty="0">
                <a:solidFill>
                  <a:srgbClr val="FFFF00"/>
                </a:solidFill>
              </a:rPr>
              <a:t> </a:t>
            </a:r>
            <a:r>
              <a:rPr sz="2400" spc="-10" dirty="0">
                <a:solidFill>
                  <a:srgbClr val="FFFF00"/>
                </a:solidFill>
              </a:rPr>
              <a:t>success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73</Words>
  <Application>Microsoft Office PowerPoint</Application>
  <PresentationFormat>Custom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 MEETINGS  Presented by Dhanaji V Thore Assistant Professor, Dept of English Shri Chhatrapati Shivaji College, Omerga </vt:lpstr>
      <vt:lpstr>Members of Group Presenting Topic</vt:lpstr>
      <vt:lpstr> MEETINGS</vt:lpstr>
      <vt:lpstr>PowerPoint Presentation</vt:lpstr>
      <vt:lpstr>Types of Meeting</vt:lpstr>
      <vt:lpstr>Effective meeting tips</vt:lpstr>
      <vt:lpstr>Skills for effective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MEETINGS</dc:title>
  <cp:lastModifiedBy>ADMIN</cp:lastModifiedBy>
  <cp:revision>3</cp:revision>
  <dcterms:created xsi:type="dcterms:W3CDTF">2020-12-14T07:43:06Z</dcterms:created>
  <dcterms:modified xsi:type="dcterms:W3CDTF">2020-12-14T08:00:57Z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2020-12-14T00:00:00Z</vt:filetime>
  </property>
</Properties>
</file>