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6" d="100"/>
          <a:sy n="46" d="100"/>
        </p:scale>
        <p:origin x="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4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0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6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2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2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1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1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5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2A9038-C49C-49BC-AB06-D1ACBA17EF4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684EB5-2E7E-42B8-81D0-EBB2228D09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2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5442" y="3712743"/>
            <a:ext cx="82811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ldhabi" panose="01000000000000000000" pitchFamily="2" charset="-78"/>
                <a:cs typeface="Aldhabi" panose="01000000000000000000" pitchFamily="2" charset="-78"/>
              </a:rPr>
              <a:t>                                     </a:t>
            </a:r>
            <a:r>
              <a:rPr lang="en-US" sz="4400" dirty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Dr. Ajit Ashte.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Asst. Prof. Department of commerce,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Shivaji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Omerga, Dist. Osmanabad.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Mobile-9423740707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69887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66570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6671" y="361395"/>
            <a:ext cx="113591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ENTRPRENEURSHIP: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2800" b="1" dirty="0"/>
              <a:t>Meaning of the Word Entrepreneur:</a:t>
            </a:r>
          </a:p>
          <a:p>
            <a:endParaRPr lang="en-US" sz="2800" b="1" dirty="0"/>
          </a:p>
          <a:p>
            <a:r>
              <a:rPr lang="en-US" sz="2400" dirty="0"/>
              <a:t>The word entrepreneur originates from the French word, entrepreneur, which</a:t>
            </a:r>
          </a:p>
          <a:p>
            <a:r>
              <a:rPr lang="en-US" sz="2400" dirty="0"/>
              <a:t>means "to undertake." (or do something).</a:t>
            </a:r>
          </a:p>
          <a:p>
            <a:r>
              <a:rPr lang="en-US" sz="2400" dirty="0"/>
              <a:t>In a business context, it means to start a business</a:t>
            </a:r>
          </a:p>
          <a:p>
            <a:r>
              <a:rPr lang="en-US" sz="2400" dirty="0"/>
              <a:t>Entrepreneur word coined by the economist Jean-Baptiste</a:t>
            </a:r>
          </a:p>
          <a:p>
            <a:r>
              <a:rPr lang="en-US" sz="2400" dirty="0"/>
              <a:t>What Is an Entrepreneur?</a:t>
            </a:r>
          </a:p>
          <a:p>
            <a:r>
              <a:rPr lang="en-US" sz="2400" dirty="0"/>
              <a:t>An entrepreneur is an individual who creates a new business, bearing most of the risks</a:t>
            </a:r>
          </a:p>
          <a:p>
            <a:r>
              <a:rPr lang="en-US" sz="2400" dirty="0"/>
              <a:t>and enjoying most of the rewards. The entrepreneur is commonly seen as an innovator,</a:t>
            </a:r>
          </a:p>
          <a:p>
            <a:r>
              <a:rPr lang="en-US" sz="2400" dirty="0"/>
              <a:t>a source of new ideas, goods, services, and business/or procedures.</a:t>
            </a:r>
          </a:p>
        </p:txBody>
      </p:sp>
    </p:spTree>
    <p:extLst>
      <p:ext uri="{BB962C8B-B14F-4D97-AF65-F5344CB8AC3E}">
        <p14:creationId xmlns:p14="http://schemas.microsoft.com/office/powerpoint/2010/main" val="92445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7" y="360609"/>
            <a:ext cx="111531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KEY TAKEAWAYS</a:t>
            </a:r>
          </a:p>
          <a:p>
            <a:r>
              <a:rPr lang="en-US" sz="2400" dirty="0"/>
              <a:t>● An entrepreneur is an individual who creates a new business, bearing most of the</a:t>
            </a:r>
          </a:p>
          <a:p>
            <a:r>
              <a:rPr lang="en-US" sz="2400" dirty="0"/>
              <a:t>risks and enjoying most of the rewards.</a:t>
            </a:r>
          </a:p>
          <a:p>
            <a:r>
              <a:rPr lang="en-US" sz="2400" dirty="0"/>
              <a:t>● An entrepreneur combines capital, land, and labor to manufacture goods or provide</a:t>
            </a:r>
          </a:p>
          <a:p>
            <a:r>
              <a:rPr lang="en-US" sz="2400" dirty="0"/>
              <a:t>services through the formation of a firm.</a:t>
            </a:r>
          </a:p>
          <a:p>
            <a:r>
              <a:rPr lang="en-US" sz="2400" dirty="0"/>
              <a:t>● In a market full of uncertainty, it is the entrepreneur who can actually help clear up</a:t>
            </a:r>
          </a:p>
          <a:p>
            <a:r>
              <a:rPr lang="en-US" sz="2400" dirty="0"/>
              <a:t>uncertainty, as he makes judgments or assumes the risk.</a:t>
            </a:r>
          </a:p>
          <a:p>
            <a:r>
              <a:rPr lang="en-US" sz="2400" dirty="0"/>
              <a:t>● Entrepreneurship is high-risk, but also can be high-reward as it serves to generate</a:t>
            </a:r>
          </a:p>
          <a:p>
            <a:r>
              <a:rPr lang="en-US" sz="2400" dirty="0"/>
              <a:t>economic wealth, growth, and innovation.</a:t>
            </a:r>
          </a:p>
        </p:txBody>
      </p:sp>
    </p:spTree>
    <p:extLst>
      <p:ext uri="{BB962C8B-B14F-4D97-AF65-F5344CB8AC3E}">
        <p14:creationId xmlns:p14="http://schemas.microsoft.com/office/powerpoint/2010/main" val="319089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5155" y="437882"/>
            <a:ext cx="111659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Characteristics of the entrepreneurship are:</a:t>
            </a:r>
          </a:p>
          <a:p>
            <a:endParaRPr lang="en-US" sz="2800" b="1" dirty="0"/>
          </a:p>
          <a:p>
            <a:r>
              <a:rPr lang="en-US" sz="2400" dirty="0"/>
              <a:t>1. Innovation Process.</a:t>
            </a:r>
          </a:p>
          <a:p>
            <a:r>
              <a:rPr lang="en-US" sz="2400" dirty="0"/>
              <a:t>2. High Achievement Motivation.</a:t>
            </a:r>
          </a:p>
          <a:p>
            <a:r>
              <a:rPr lang="en-US" sz="2400" dirty="0"/>
              <a:t>3. Transformational Process.</a:t>
            </a:r>
          </a:p>
          <a:p>
            <a:r>
              <a:rPr lang="en-US" sz="2400" dirty="0"/>
              <a:t>4. Organization Building Activity.</a:t>
            </a:r>
          </a:p>
          <a:p>
            <a:r>
              <a:rPr lang="en-US" sz="2400" dirty="0"/>
              <a:t>5. Status Withdrawal Function.</a:t>
            </a:r>
          </a:p>
          <a:p>
            <a:r>
              <a:rPr lang="en-US" sz="2400" dirty="0"/>
              <a:t>6. Rewarding Activity.</a:t>
            </a:r>
          </a:p>
          <a:p>
            <a:r>
              <a:rPr lang="en-US" sz="2400" dirty="0"/>
              <a:t>7. Incremental Wealth Creating Process.</a:t>
            </a:r>
          </a:p>
          <a:p>
            <a:r>
              <a:rPr lang="en-US" sz="2400" dirty="0"/>
              <a:t>8. Social Decision Making.</a:t>
            </a:r>
          </a:p>
          <a:p>
            <a:r>
              <a:rPr lang="en-US" sz="2400" dirty="0"/>
              <a:t>9. Gap Filling Activity.</a:t>
            </a:r>
          </a:p>
          <a:p>
            <a:r>
              <a:rPr lang="en-US" sz="2400" dirty="0"/>
              <a:t>10. Managerial Skills &amp; Leadership.</a:t>
            </a:r>
          </a:p>
          <a:p>
            <a:r>
              <a:rPr lang="en-US" sz="2400" dirty="0"/>
              <a:t>11. The outcome of Socio-political and Economic Structure.</a:t>
            </a:r>
          </a:p>
        </p:txBody>
      </p:sp>
    </p:spTree>
    <p:extLst>
      <p:ext uri="{BB962C8B-B14F-4D97-AF65-F5344CB8AC3E}">
        <p14:creationId xmlns:p14="http://schemas.microsoft.com/office/powerpoint/2010/main" val="246193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7" y="334851"/>
            <a:ext cx="1124325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Various other internal environmental factors that facilitate</a:t>
            </a:r>
          </a:p>
          <a:p>
            <a:r>
              <a:rPr lang="en-US" sz="2800" b="1" dirty="0"/>
              <a:t>the emergence of entrepreneurship are:</a:t>
            </a:r>
            <a:r>
              <a:rPr lang="en-US" dirty="0"/>
              <a:t> </a:t>
            </a:r>
          </a:p>
          <a:p>
            <a:endParaRPr lang="en-US" dirty="0"/>
          </a:p>
          <a:p>
            <a:r>
              <a:rPr lang="en-US" sz="2400" dirty="0"/>
              <a:t>❏ Success stories of entrepreneurs</a:t>
            </a:r>
          </a:p>
          <a:p>
            <a:r>
              <a:rPr lang="en-US" sz="2400" dirty="0"/>
              <a:t>❏ Previous experience in manufacturing</a:t>
            </a:r>
          </a:p>
          <a:p>
            <a:r>
              <a:rPr lang="en-US" sz="2400" dirty="0"/>
              <a:t>❏ Previous employment in industry</a:t>
            </a:r>
          </a:p>
          <a:p>
            <a:r>
              <a:rPr lang="en-US" sz="2400" dirty="0"/>
              <a:t>❏ Property inherited </a:t>
            </a:r>
          </a:p>
          <a:p>
            <a:r>
              <a:rPr lang="en-US" sz="2400" dirty="0"/>
              <a:t>❏ Property acquired</a:t>
            </a:r>
          </a:p>
          <a:p>
            <a:r>
              <a:rPr lang="en-US" sz="2400" dirty="0"/>
              <a:t>❏ Encouragement of family members</a:t>
            </a:r>
          </a:p>
          <a:p>
            <a:r>
              <a:rPr lang="en-US" sz="2400" dirty="0"/>
              <a:t>❏ Encouragement of friends and relatives</a:t>
            </a:r>
          </a:p>
          <a:p>
            <a:r>
              <a:rPr lang="en-US" sz="2400" dirty="0"/>
              <a:t>❏ Acquire or inherited technical and professional skill</a:t>
            </a:r>
          </a:p>
        </p:txBody>
      </p:sp>
    </p:spTree>
    <p:extLst>
      <p:ext uri="{BB962C8B-B14F-4D97-AF65-F5344CB8AC3E}">
        <p14:creationId xmlns:p14="http://schemas.microsoft.com/office/powerpoint/2010/main" val="404372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883" y="206063"/>
            <a:ext cx="1110158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Factors affecting Entrepreneurship Development:</a:t>
            </a:r>
          </a:p>
          <a:p>
            <a:r>
              <a:rPr lang="en-US" sz="2400" dirty="0"/>
              <a:t>Entrepreneurship is influenced by four distinct factors: economic development, culture,</a:t>
            </a:r>
          </a:p>
          <a:p>
            <a:r>
              <a:rPr lang="en-US" sz="2400" dirty="0"/>
              <a:t>technological development and education. In areas where these factors are present, you can expect to see strong and consistent entrepreneurial growth.</a:t>
            </a:r>
          </a:p>
          <a:p>
            <a:endParaRPr lang="en-US" sz="2400" dirty="0"/>
          </a:p>
          <a:p>
            <a:r>
              <a:rPr lang="en-US" sz="2400" dirty="0"/>
              <a:t>These conditions may have both positive and negative influences on the emergence of</a:t>
            </a:r>
          </a:p>
          <a:p>
            <a:r>
              <a:rPr lang="en-US" sz="2400" dirty="0"/>
              <a:t>entrepreneurship. Positive influences constitute facilitative and conducive conditions for the emergence of entrepreneurship, whereas negative influences create inhibiting milieu to </a:t>
            </a:r>
            <a:r>
              <a:rPr lang="en-US" sz="2400" dirty="0" err="1"/>
              <a:t>theemergence</a:t>
            </a:r>
            <a:r>
              <a:rPr lang="en-US" sz="2400" dirty="0"/>
              <a:t> of entrepreneurship.</a:t>
            </a:r>
          </a:p>
          <a:p>
            <a:endParaRPr lang="en-US" sz="2400" dirty="0"/>
          </a:p>
          <a:p>
            <a:r>
              <a:rPr lang="en-US" sz="2400" b="1" dirty="0"/>
              <a:t>The economic factors that affect the growth of entrepreneurship are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Capital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Labor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Raw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Infrastructure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5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437883"/>
            <a:ext cx="111144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Problems faced by entrepreneurs are:</a:t>
            </a:r>
          </a:p>
          <a:p>
            <a:endParaRPr lang="en-US" sz="2800" b="1" dirty="0"/>
          </a:p>
          <a:p>
            <a:r>
              <a:rPr lang="en-US" sz="2400" dirty="0"/>
              <a:t>● Internal problems</a:t>
            </a:r>
          </a:p>
          <a:p>
            <a:r>
              <a:rPr lang="en-US" sz="2400" dirty="0"/>
              <a:t>● External problems and</a:t>
            </a:r>
          </a:p>
          <a:p>
            <a:r>
              <a:rPr lang="en-US" sz="2400" dirty="0"/>
              <a:t>● Specific management problems.</a:t>
            </a:r>
          </a:p>
          <a:p>
            <a:endParaRPr lang="en-US" sz="2400" dirty="0"/>
          </a:p>
          <a:p>
            <a:r>
              <a:rPr lang="en-US" sz="2400" b="1" dirty="0"/>
              <a:t>To build capacity for entrepreneurship following measures</a:t>
            </a:r>
          </a:p>
          <a:p>
            <a:r>
              <a:rPr lang="en-US" sz="2400" b="1" dirty="0"/>
              <a:t>can be taken:</a:t>
            </a:r>
          </a:p>
          <a:p>
            <a:endParaRPr lang="en-US" sz="2400" b="1" dirty="0"/>
          </a:p>
          <a:p>
            <a:r>
              <a:rPr lang="en-US" sz="2400" dirty="0"/>
              <a:t>Availability of credit, imported raw materials, skilled </a:t>
            </a:r>
            <a:r>
              <a:rPr lang="en-US" sz="2400" dirty="0" err="1"/>
              <a:t>labour</a:t>
            </a:r>
            <a:r>
              <a:rPr lang="en-US" sz="2400" dirty="0"/>
              <a:t>, Technology and Equipment, Infrastructural facilities, Advisory Services and access to market.</a:t>
            </a:r>
          </a:p>
        </p:txBody>
      </p:sp>
    </p:spTree>
    <p:extLst>
      <p:ext uri="{BB962C8B-B14F-4D97-AF65-F5344CB8AC3E}">
        <p14:creationId xmlns:p14="http://schemas.microsoft.com/office/powerpoint/2010/main" val="423588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5781" y="2539165"/>
            <a:ext cx="93886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9107909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518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VIBHUTE</cp:lastModifiedBy>
  <cp:revision>6</cp:revision>
  <dcterms:created xsi:type="dcterms:W3CDTF">2019-12-04T21:00:09Z</dcterms:created>
  <dcterms:modified xsi:type="dcterms:W3CDTF">2019-12-05T07:05:09Z</dcterms:modified>
</cp:coreProperties>
</file>