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46" d="100"/>
          <a:sy n="46" d="100"/>
        </p:scale>
        <p:origin x="30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365DEE-FF24-45EE-BE14-56580211B6C4}"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36DDCE-59A4-4117-9FE4-36DDDF6129B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1569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365DEE-FF24-45EE-BE14-56580211B6C4}"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36DDCE-59A4-4117-9FE4-36DDDF6129B3}" type="slidenum">
              <a:rPr lang="en-US" smtClean="0"/>
              <a:t>‹#›</a:t>
            </a:fld>
            <a:endParaRPr lang="en-US"/>
          </a:p>
        </p:txBody>
      </p:sp>
    </p:spTree>
    <p:extLst>
      <p:ext uri="{BB962C8B-B14F-4D97-AF65-F5344CB8AC3E}">
        <p14:creationId xmlns:p14="http://schemas.microsoft.com/office/powerpoint/2010/main" val="4250090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365DEE-FF24-45EE-BE14-56580211B6C4}"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36DDCE-59A4-4117-9FE4-36DDDF6129B3}" type="slidenum">
              <a:rPr lang="en-US" smtClean="0"/>
              <a:t>‹#›</a:t>
            </a:fld>
            <a:endParaRPr lang="en-US"/>
          </a:p>
        </p:txBody>
      </p:sp>
    </p:spTree>
    <p:extLst>
      <p:ext uri="{BB962C8B-B14F-4D97-AF65-F5344CB8AC3E}">
        <p14:creationId xmlns:p14="http://schemas.microsoft.com/office/powerpoint/2010/main" val="3304872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365DEE-FF24-45EE-BE14-56580211B6C4}"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36DDCE-59A4-4117-9FE4-36DDDF6129B3}" type="slidenum">
              <a:rPr lang="en-US" smtClean="0"/>
              <a:t>‹#›</a:t>
            </a:fld>
            <a:endParaRPr lang="en-US"/>
          </a:p>
        </p:txBody>
      </p:sp>
    </p:spTree>
    <p:extLst>
      <p:ext uri="{BB962C8B-B14F-4D97-AF65-F5344CB8AC3E}">
        <p14:creationId xmlns:p14="http://schemas.microsoft.com/office/powerpoint/2010/main" val="1936497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365DEE-FF24-45EE-BE14-56580211B6C4}"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36DDCE-59A4-4117-9FE4-36DDDF6129B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7729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365DEE-FF24-45EE-BE14-56580211B6C4}"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36DDCE-59A4-4117-9FE4-36DDDF6129B3}" type="slidenum">
              <a:rPr lang="en-US" smtClean="0"/>
              <a:t>‹#›</a:t>
            </a:fld>
            <a:endParaRPr lang="en-US"/>
          </a:p>
        </p:txBody>
      </p:sp>
    </p:spTree>
    <p:extLst>
      <p:ext uri="{BB962C8B-B14F-4D97-AF65-F5344CB8AC3E}">
        <p14:creationId xmlns:p14="http://schemas.microsoft.com/office/powerpoint/2010/main" val="3042134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365DEE-FF24-45EE-BE14-56580211B6C4}" type="datetimeFigureOut">
              <a:rPr lang="en-US" smtClean="0"/>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36DDCE-59A4-4117-9FE4-36DDDF6129B3}" type="slidenum">
              <a:rPr lang="en-US" smtClean="0"/>
              <a:t>‹#›</a:t>
            </a:fld>
            <a:endParaRPr lang="en-US"/>
          </a:p>
        </p:txBody>
      </p:sp>
    </p:spTree>
    <p:extLst>
      <p:ext uri="{BB962C8B-B14F-4D97-AF65-F5344CB8AC3E}">
        <p14:creationId xmlns:p14="http://schemas.microsoft.com/office/powerpoint/2010/main" val="2005041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365DEE-FF24-45EE-BE14-56580211B6C4}" type="datetimeFigureOut">
              <a:rPr lang="en-US" smtClean="0"/>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36DDCE-59A4-4117-9FE4-36DDDF6129B3}" type="slidenum">
              <a:rPr lang="en-US" smtClean="0"/>
              <a:t>‹#›</a:t>
            </a:fld>
            <a:endParaRPr lang="en-US"/>
          </a:p>
        </p:txBody>
      </p:sp>
    </p:spTree>
    <p:extLst>
      <p:ext uri="{BB962C8B-B14F-4D97-AF65-F5344CB8AC3E}">
        <p14:creationId xmlns:p14="http://schemas.microsoft.com/office/powerpoint/2010/main" val="3499455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1365DEE-FF24-45EE-BE14-56580211B6C4}" type="datetimeFigureOut">
              <a:rPr lang="en-US" smtClean="0"/>
              <a:t>12/5/2019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036DDCE-59A4-4117-9FE4-36DDDF6129B3}" type="slidenum">
              <a:rPr lang="en-US" smtClean="0"/>
              <a:t>‹#›</a:t>
            </a:fld>
            <a:endParaRPr lang="en-US"/>
          </a:p>
        </p:txBody>
      </p:sp>
    </p:spTree>
    <p:extLst>
      <p:ext uri="{BB962C8B-B14F-4D97-AF65-F5344CB8AC3E}">
        <p14:creationId xmlns:p14="http://schemas.microsoft.com/office/powerpoint/2010/main" val="2693145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1365DEE-FF24-45EE-BE14-56580211B6C4}" type="datetimeFigureOut">
              <a:rPr lang="en-US" smtClean="0"/>
              <a:t>12/5/2019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036DDCE-59A4-4117-9FE4-36DDDF6129B3}" type="slidenum">
              <a:rPr lang="en-US" smtClean="0"/>
              <a:t>‹#›</a:t>
            </a:fld>
            <a:endParaRPr lang="en-US"/>
          </a:p>
        </p:txBody>
      </p:sp>
    </p:spTree>
    <p:extLst>
      <p:ext uri="{BB962C8B-B14F-4D97-AF65-F5344CB8AC3E}">
        <p14:creationId xmlns:p14="http://schemas.microsoft.com/office/powerpoint/2010/main" val="937680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365DEE-FF24-45EE-BE14-56580211B6C4}"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36DDCE-59A4-4117-9FE4-36DDDF6129B3}" type="slidenum">
              <a:rPr lang="en-US" smtClean="0"/>
              <a:t>‹#›</a:t>
            </a:fld>
            <a:endParaRPr lang="en-US"/>
          </a:p>
        </p:txBody>
      </p:sp>
    </p:spTree>
    <p:extLst>
      <p:ext uri="{BB962C8B-B14F-4D97-AF65-F5344CB8AC3E}">
        <p14:creationId xmlns:p14="http://schemas.microsoft.com/office/powerpoint/2010/main" val="3403026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1365DEE-FF24-45EE-BE14-56580211B6C4}" type="datetimeFigureOut">
              <a:rPr lang="en-US" smtClean="0"/>
              <a:t>12/5/2019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036DDCE-59A4-4117-9FE4-36DDDF6129B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75804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969477"/>
            <a:ext cx="12192000" cy="2523768"/>
          </a:xfrm>
          <a:prstGeom prst="rect">
            <a:avLst/>
          </a:prstGeom>
        </p:spPr>
        <p:txBody>
          <a:bodyPr wrap="square">
            <a:spAutoFit/>
          </a:bodyPr>
          <a:lstStyle/>
          <a:p>
            <a:pPr algn="ctr"/>
            <a:r>
              <a:rPr lang="en-US" sz="4400" dirty="0">
                <a:solidFill>
                  <a:srgbClr val="002060"/>
                </a:solidFill>
                <a:latin typeface="Aldhabi" panose="01000000000000000000" pitchFamily="2" charset="-78"/>
                <a:cs typeface="Aldhabi" panose="01000000000000000000" pitchFamily="2" charset="-78"/>
              </a:rPr>
              <a:t>Dr. Ajit Ashte.</a:t>
            </a:r>
          </a:p>
          <a:p>
            <a:pPr algn="ctr"/>
            <a:r>
              <a:rPr lang="en-US" sz="2400" dirty="0">
                <a:solidFill>
                  <a:srgbClr val="C00000"/>
                </a:solidFill>
                <a:latin typeface="Times New Roman" panose="02020603050405020304" pitchFamily="18" charset="0"/>
                <a:cs typeface="Times New Roman" panose="02020603050405020304" pitchFamily="18" charset="0"/>
              </a:rPr>
              <a:t>Asst. Prof. Department of commerce,</a:t>
            </a:r>
          </a:p>
          <a:p>
            <a:pPr algn="ctr"/>
            <a:r>
              <a:rPr lang="en-US" sz="2400" dirty="0">
                <a:solidFill>
                  <a:srgbClr val="C00000"/>
                </a:solidFill>
                <a:latin typeface="Times New Roman" panose="02020603050405020304" pitchFamily="18" charset="0"/>
                <a:cs typeface="Times New Roman" panose="02020603050405020304" pitchFamily="18" charset="0"/>
              </a:rPr>
              <a:t>Shivaji Mahavidyalay,</a:t>
            </a:r>
          </a:p>
          <a:p>
            <a:pPr algn="ctr"/>
            <a:r>
              <a:rPr lang="en-US" sz="2400" dirty="0" err="1">
                <a:solidFill>
                  <a:srgbClr val="C00000"/>
                </a:solidFill>
                <a:latin typeface="Times New Roman" panose="02020603050405020304" pitchFamily="18" charset="0"/>
                <a:cs typeface="Times New Roman" panose="02020603050405020304" pitchFamily="18" charset="0"/>
              </a:rPr>
              <a:t>Omerga</a:t>
            </a:r>
            <a:r>
              <a:rPr lang="en-US" sz="2400" dirty="0">
                <a:solidFill>
                  <a:srgbClr val="C00000"/>
                </a:solidFill>
                <a:latin typeface="Times New Roman" panose="02020603050405020304" pitchFamily="18" charset="0"/>
                <a:cs typeface="Times New Roman" panose="02020603050405020304" pitchFamily="18" charset="0"/>
              </a:rPr>
              <a:t>, Dist. Osmanabad</a:t>
            </a:r>
          </a:p>
          <a:p>
            <a:pPr algn="ctr"/>
            <a:r>
              <a:rPr lang="en-US" sz="2400" dirty="0">
                <a:solidFill>
                  <a:srgbClr val="C00000"/>
                </a:solidFill>
                <a:latin typeface="Times New Roman" panose="02020603050405020304" pitchFamily="18" charset="0"/>
                <a:cs typeface="Times New Roman" panose="02020603050405020304" pitchFamily="18" charset="0"/>
              </a:rPr>
              <a:t>Mobile-9423740707.  </a:t>
            </a:r>
          </a:p>
          <a:p>
            <a:pPr algn="ctr"/>
            <a:endParaRPr lang="en-US" dirty="0"/>
          </a:p>
        </p:txBody>
      </p:sp>
      <p:sp>
        <p:nvSpPr>
          <p:cNvPr id="2" name="Rectangle 1"/>
          <p:cNvSpPr/>
          <p:nvPr/>
        </p:nvSpPr>
        <p:spPr>
          <a:xfrm>
            <a:off x="0" y="1732377"/>
            <a:ext cx="12192000" cy="646331"/>
          </a:xfrm>
          <a:prstGeom prst="rect">
            <a:avLst/>
          </a:prstGeom>
        </p:spPr>
        <p:txBody>
          <a:bodyPr wrap="square">
            <a:spAutoFit/>
          </a:bodyPr>
          <a:lstStyle/>
          <a:p>
            <a:pPr algn="ctr"/>
            <a:r>
              <a:rPr lang="en-US" sz="3600" dirty="0">
                <a:solidFill>
                  <a:srgbClr val="FF0000"/>
                </a:solidFill>
                <a:latin typeface="Arial Black" panose="020B0A04020102020204" pitchFamily="34" charset="0"/>
              </a:rPr>
              <a:t>BANKING</a:t>
            </a:r>
          </a:p>
        </p:txBody>
      </p:sp>
    </p:spTree>
    <p:extLst>
      <p:ext uri="{BB962C8B-B14F-4D97-AF65-F5344CB8AC3E}">
        <p14:creationId xmlns:p14="http://schemas.microsoft.com/office/powerpoint/2010/main" val="3467037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86265" y="689318"/>
            <a:ext cx="10564837" cy="4881488"/>
          </a:xfrm>
          <a:prstGeom prst="rect">
            <a:avLst/>
          </a:prstGeom>
        </p:spPr>
      </p:pic>
    </p:spTree>
    <p:extLst>
      <p:ext uri="{BB962C8B-B14F-4D97-AF65-F5344CB8AC3E}">
        <p14:creationId xmlns:p14="http://schemas.microsoft.com/office/powerpoint/2010/main" val="1452630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4911" y="393896"/>
            <a:ext cx="11197883" cy="4462760"/>
          </a:xfrm>
          <a:prstGeom prst="rect">
            <a:avLst/>
          </a:prstGeom>
        </p:spPr>
        <p:txBody>
          <a:bodyPr wrap="square">
            <a:spAutoFit/>
          </a:bodyPr>
          <a:lstStyle/>
          <a:p>
            <a:r>
              <a:rPr lang="en-US" sz="3200" b="1" dirty="0"/>
              <a:t>Regional Rural Banks:</a:t>
            </a:r>
          </a:p>
          <a:p>
            <a:endParaRPr lang="en-US" sz="3200" b="1" dirty="0"/>
          </a:p>
          <a:p>
            <a:r>
              <a:rPr lang="en-US" sz="2800" b="1" dirty="0"/>
              <a:t>INTRODUCTION :</a:t>
            </a:r>
          </a:p>
          <a:p>
            <a:r>
              <a:rPr lang="en-US" sz="2400" dirty="0"/>
              <a:t>Regional rural banks are local level banking </a:t>
            </a:r>
            <a:r>
              <a:rPr lang="en-US" sz="2400" dirty="0" err="1"/>
              <a:t>organisations</a:t>
            </a:r>
            <a:r>
              <a:rPr lang="en-US" sz="2400" dirty="0"/>
              <a:t> operating in different states of India. They have been created with a view to serve mainly the rural areas of India with basic banking and financial services. However RRBs have branches set up for urban operations and their area of operation may include urban areas too. So with the</a:t>
            </a:r>
          </a:p>
          <a:p>
            <a:r>
              <a:rPr lang="en-US" sz="2400" dirty="0"/>
              <a:t>introductory part about RRB we can </a:t>
            </a:r>
            <a:r>
              <a:rPr lang="en-US" sz="2400" dirty="0" err="1"/>
              <a:t>analyse</a:t>
            </a:r>
            <a:r>
              <a:rPr lang="en-US" sz="2400" dirty="0"/>
              <a:t> that those areas which were unbanked and where the financial services were need to be given under those areas RRBs have served the purpose of providing financial services and basically they are meant for the rural areas of the country.</a:t>
            </a:r>
          </a:p>
        </p:txBody>
      </p:sp>
    </p:spTree>
    <p:extLst>
      <p:ext uri="{BB962C8B-B14F-4D97-AF65-F5344CB8AC3E}">
        <p14:creationId xmlns:p14="http://schemas.microsoft.com/office/powerpoint/2010/main" val="1558290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4235" y="309490"/>
            <a:ext cx="11380762" cy="5601533"/>
          </a:xfrm>
          <a:prstGeom prst="rect">
            <a:avLst/>
          </a:prstGeom>
        </p:spPr>
        <p:txBody>
          <a:bodyPr wrap="square">
            <a:spAutoFit/>
          </a:bodyPr>
          <a:lstStyle/>
          <a:p>
            <a:r>
              <a:rPr lang="en-US" sz="2800" b="1" dirty="0"/>
              <a:t>The objectives of RRBs can be summarized as follows:</a:t>
            </a:r>
          </a:p>
          <a:p>
            <a:endParaRPr lang="en-US" dirty="0"/>
          </a:p>
          <a:p>
            <a:r>
              <a:rPr lang="en-US" sz="2400" dirty="0"/>
              <a:t>(</a:t>
            </a:r>
            <a:r>
              <a:rPr lang="en-US" sz="2400" dirty="0" err="1"/>
              <a:t>i</a:t>
            </a:r>
            <a:r>
              <a:rPr lang="en-US" sz="2400" dirty="0"/>
              <a:t>) To provide cheap and liberal credit facilities to small and marginal farmers, agri­culture labourers, artisans, small entrepreneurs and other weaker sections.</a:t>
            </a:r>
          </a:p>
          <a:p>
            <a:endParaRPr lang="en-US" sz="2400" dirty="0"/>
          </a:p>
          <a:p>
            <a:r>
              <a:rPr lang="en-US" sz="2400" dirty="0"/>
              <a:t>(ii) To save the rural poor from the moneylenders.</a:t>
            </a:r>
          </a:p>
          <a:p>
            <a:endParaRPr lang="en-US" sz="2400" dirty="0"/>
          </a:p>
          <a:p>
            <a:r>
              <a:rPr lang="en-US" sz="2400" dirty="0"/>
              <a:t>(iii) To act as a catalyst element and thereby accelerate the economic growth in the particular region.</a:t>
            </a:r>
          </a:p>
          <a:p>
            <a:endParaRPr lang="en-US" sz="2400" dirty="0"/>
          </a:p>
          <a:p>
            <a:r>
              <a:rPr lang="en-US" sz="2400" dirty="0"/>
              <a:t>(iv) To cultivate the banking habits among the rural people and mobilize savings for the economic development of rural areas.</a:t>
            </a:r>
          </a:p>
          <a:p>
            <a:endParaRPr lang="en-US" sz="2400" dirty="0"/>
          </a:p>
          <a:p>
            <a:r>
              <a:rPr lang="en-US" sz="2400" dirty="0"/>
              <a:t>(v) To increase employment opportunities by encouraging trade and commerce in rural areas.</a:t>
            </a:r>
          </a:p>
        </p:txBody>
      </p:sp>
    </p:spTree>
    <p:extLst>
      <p:ext uri="{BB962C8B-B14F-4D97-AF65-F5344CB8AC3E}">
        <p14:creationId xmlns:p14="http://schemas.microsoft.com/office/powerpoint/2010/main" val="3112727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54104" y="2351881"/>
            <a:ext cx="6489896" cy="1323439"/>
          </a:xfrm>
          <a:prstGeom prst="rect">
            <a:avLst/>
          </a:prstGeom>
        </p:spPr>
        <p:txBody>
          <a:bodyPr wrap="square">
            <a:spAutoFit/>
          </a:bodyPr>
          <a:lstStyle/>
          <a:p>
            <a:pPr algn="ctr"/>
            <a:r>
              <a:rPr lang="en-US" sz="8000" dirty="0"/>
              <a:t>    </a:t>
            </a:r>
            <a:r>
              <a:rPr lang="en-US" sz="8000" dirty="0">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3591448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66670" y="708338"/>
            <a:ext cx="11165984" cy="4708981"/>
          </a:xfrm>
          <a:prstGeom prst="rect">
            <a:avLst/>
          </a:prstGeom>
        </p:spPr>
        <p:txBody>
          <a:bodyPr wrap="square">
            <a:spAutoFit/>
          </a:bodyPr>
          <a:lstStyle/>
          <a:p>
            <a:r>
              <a:rPr lang="en-US" sz="4400" b="1" dirty="0"/>
              <a:t>                         </a:t>
            </a:r>
            <a:r>
              <a:rPr lang="en-US" sz="4400" b="1" dirty="0">
                <a:solidFill>
                  <a:srgbClr val="FF0000"/>
                </a:solidFill>
              </a:rPr>
              <a:t>BANKING IN INDIA</a:t>
            </a:r>
          </a:p>
          <a:p>
            <a:r>
              <a:rPr lang="en-US" sz="3200" b="1" dirty="0"/>
              <a:t>Meaning and Definition:</a:t>
            </a:r>
          </a:p>
          <a:p>
            <a:pPr marL="457200" indent="-457200">
              <a:buFont typeface="Wingdings" panose="05000000000000000000" pitchFamily="2" charset="2"/>
              <a:buChar char="§"/>
            </a:pPr>
            <a:r>
              <a:rPr lang="en-US" sz="2800" b="1" dirty="0"/>
              <a:t>Bank</a:t>
            </a:r>
            <a:r>
              <a:rPr lang="en-US" sz="3200" b="1" dirty="0"/>
              <a:t>:-</a:t>
            </a:r>
          </a:p>
          <a:p>
            <a:r>
              <a:rPr lang="en-US" sz="2400" dirty="0"/>
              <a:t>A bank (German word) means a joint stock fund. A bank denotes a financial institution dealing in money. A bank is an institution that is prepared to accept deposits of money and repay the same on demand. The system of banking is very old and the same was prevalent in Greece, India and Rome.</a:t>
            </a:r>
          </a:p>
          <a:p>
            <a:endParaRPr lang="en-US" sz="2400" dirty="0"/>
          </a:p>
          <a:p>
            <a:r>
              <a:rPr lang="en-US" sz="2400" dirty="0"/>
              <a:t>A banker (i.e., person or a corporation) deals in credit and money i.e. it accepts deposits from those who want to commit their wealth to safety and earn interest thereon, and lends money to the needy through </a:t>
            </a:r>
            <a:r>
              <a:rPr lang="en-US" sz="2400" dirty="0" err="1"/>
              <a:t>cheques</a:t>
            </a:r>
            <a:r>
              <a:rPr lang="en-US" sz="2400" dirty="0"/>
              <a:t> and advances and loans of various sorts.</a:t>
            </a:r>
          </a:p>
        </p:txBody>
      </p:sp>
    </p:spTree>
    <p:extLst>
      <p:ext uri="{BB962C8B-B14F-4D97-AF65-F5344CB8AC3E}">
        <p14:creationId xmlns:p14="http://schemas.microsoft.com/office/powerpoint/2010/main" val="82211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7017" y="535577"/>
            <a:ext cx="10567852" cy="5755422"/>
          </a:xfrm>
          <a:prstGeom prst="rect">
            <a:avLst/>
          </a:prstGeom>
        </p:spPr>
        <p:txBody>
          <a:bodyPr wrap="square">
            <a:spAutoFit/>
          </a:bodyPr>
          <a:lstStyle/>
          <a:p>
            <a:pPr marL="457200" indent="-457200">
              <a:buFont typeface="Wingdings" panose="05000000000000000000" pitchFamily="2" charset="2"/>
              <a:buChar char="§"/>
            </a:pPr>
            <a:r>
              <a:rPr lang="en-US" sz="2800" b="1" dirty="0"/>
              <a:t>Banking:-</a:t>
            </a:r>
          </a:p>
          <a:p>
            <a:r>
              <a:rPr lang="en-US" sz="2400" dirty="0"/>
              <a:t>Banking Regulation Act in India, 1949 defines banking as “Accepting” for the purpose of lending or investment of deposits of money from the public, repayable on demand and withdrawable by </a:t>
            </a:r>
            <a:r>
              <a:rPr lang="en-US" sz="2400" dirty="0" err="1"/>
              <a:t>cheques</a:t>
            </a:r>
            <a:r>
              <a:rPr lang="en-US" sz="2400" dirty="0"/>
              <a:t>, drafts, orders etc.</a:t>
            </a:r>
          </a:p>
          <a:p>
            <a:pPr marL="457200" indent="-457200">
              <a:buFont typeface="Wingdings" panose="05000000000000000000" pitchFamily="2" charset="2"/>
              <a:buChar char="§"/>
            </a:pPr>
            <a:r>
              <a:rPr lang="en-US" sz="2800" b="1" dirty="0"/>
              <a:t>Banking company:-</a:t>
            </a:r>
          </a:p>
          <a:p>
            <a:r>
              <a:rPr lang="en-US" sz="2400" dirty="0"/>
              <a:t>According to Sec. 5 of the Banking Regulation Act, 1949, a banking company means the accepting, for the purpose of lending or investment, of deposits of money from the public, repayable on demand or otherwise and withdrawn by </a:t>
            </a:r>
            <a:r>
              <a:rPr lang="en-US" sz="2400" dirty="0" err="1"/>
              <a:t>Cheque</a:t>
            </a:r>
            <a:r>
              <a:rPr lang="en-US" sz="2400" dirty="0"/>
              <a:t>, Draft, Order, or otherwise.</a:t>
            </a:r>
          </a:p>
          <a:p>
            <a:pPr marL="457200" indent="-457200">
              <a:buFont typeface="Wingdings" panose="05000000000000000000" pitchFamily="2" charset="2"/>
              <a:buChar char="§"/>
            </a:pPr>
            <a:endParaRPr lang="en-US" sz="2400" dirty="0"/>
          </a:p>
          <a:p>
            <a:r>
              <a:rPr lang="en-US" sz="2400" dirty="0"/>
              <a:t>In short, a banking company means and includes any company which carries on the business or which transacts the business of banking in India. Therefore, any company which is engaged in trade or manufacture, which accepts deposits of money from the public for the purpose of financing its business only, shall not be deemed to carry on the business of banking.</a:t>
            </a:r>
          </a:p>
        </p:txBody>
      </p:sp>
    </p:spTree>
    <p:extLst>
      <p:ext uri="{BB962C8B-B14F-4D97-AF65-F5344CB8AC3E}">
        <p14:creationId xmlns:p14="http://schemas.microsoft.com/office/powerpoint/2010/main" val="729736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4137" y="470263"/>
            <a:ext cx="11312434" cy="5262979"/>
          </a:xfrm>
          <a:prstGeom prst="rect">
            <a:avLst/>
          </a:prstGeom>
        </p:spPr>
        <p:txBody>
          <a:bodyPr wrap="square">
            <a:spAutoFit/>
          </a:bodyPr>
          <a:lstStyle/>
          <a:p>
            <a:r>
              <a:rPr lang="en-US" sz="3200" b="1" dirty="0"/>
              <a:t>COMMERCIAL BANK:</a:t>
            </a:r>
          </a:p>
          <a:p>
            <a:endParaRPr lang="en-US" sz="3200" b="1" dirty="0"/>
          </a:p>
          <a:p>
            <a:r>
              <a:rPr lang="en-US" sz="2800" b="1" dirty="0"/>
              <a:t>Introduction:-</a:t>
            </a:r>
          </a:p>
          <a:p>
            <a:r>
              <a:rPr lang="en-US" sz="2400" dirty="0"/>
              <a:t>The Commercial Bank of India, also known as Exchange Bank was a bank which was established in Bombay Presidency (now Mumbai), in 1845 of the British Raj period. The bank failed in the crash of 1866, after successfully operating for 20 years. The bank had eight branches, exclusive of the head office at Bombay.</a:t>
            </a:r>
          </a:p>
          <a:p>
            <a:endParaRPr lang="en-US" sz="2400" dirty="0"/>
          </a:p>
          <a:p>
            <a:r>
              <a:rPr lang="en-US" sz="2400" dirty="0"/>
              <a:t>Commercial Bank of India then was winded up as directed by the Master of the Rolls, under the corresponding section of the Companies Act of England, where the company was registered under the Indian law and was not registered in England, but was carrying on business in England.</a:t>
            </a:r>
          </a:p>
          <a:p>
            <a:endParaRPr lang="en-US" sz="2800" b="1" dirty="0"/>
          </a:p>
        </p:txBody>
      </p:sp>
    </p:spTree>
    <p:extLst>
      <p:ext uri="{BB962C8B-B14F-4D97-AF65-F5344CB8AC3E}">
        <p14:creationId xmlns:p14="http://schemas.microsoft.com/office/powerpoint/2010/main" val="2632823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3325" y="444137"/>
            <a:ext cx="11299371" cy="3908762"/>
          </a:xfrm>
          <a:prstGeom prst="rect">
            <a:avLst/>
          </a:prstGeom>
        </p:spPr>
        <p:txBody>
          <a:bodyPr wrap="square">
            <a:spAutoFit/>
          </a:bodyPr>
          <a:lstStyle/>
          <a:p>
            <a:r>
              <a:rPr lang="en-US" sz="2800" b="1" dirty="0"/>
              <a:t>STRUCTURE OF INDIAN COMMERCIAL BANKS:</a:t>
            </a:r>
          </a:p>
          <a:p>
            <a:endParaRPr lang="en-US" sz="2800" b="1" dirty="0"/>
          </a:p>
          <a:p>
            <a:r>
              <a:rPr lang="en-US" sz="2400" dirty="0"/>
              <a:t>Having established the pivotal role performed by the banking system in the Indian financial sector and by implication, in </a:t>
            </a:r>
            <a:r>
              <a:rPr lang="en-US" sz="2400" dirty="0" err="1"/>
              <a:t>theoverall</a:t>
            </a:r>
            <a:r>
              <a:rPr lang="en-US" sz="2400" dirty="0"/>
              <a:t> financial intermediation process, thus supporting the real sector of the economy. The strong points of the financial system</a:t>
            </a:r>
          </a:p>
          <a:p>
            <a:r>
              <a:rPr lang="en-US" sz="2400" dirty="0"/>
              <a:t>are its ability to mobilize savings, its vast geographical and functional reach and institutional diversity. Between 1965 and 1990, the household sector’s gross savings in the form of financial assets rose from 5.5 per cent to 12.2 per cent of net domestic</a:t>
            </a:r>
          </a:p>
          <a:p>
            <a:r>
              <a:rPr lang="en-US" sz="2400" dirty="0"/>
              <a:t>product. Since 1969 when major banks were nationalized, the number of commercial bank branches increased from about 8,300 to well over 65,000 by 2005.</a:t>
            </a:r>
          </a:p>
        </p:txBody>
      </p:sp>
    </p:spTree>
    <p:extLst>
      <p:ext uri="{BB962C8B-B14F-4D97-AF65-F5344CB8AC3E}">
        <p14:creationId xmlns:p14="http://schemas.microsoft.com/office/powerpoint/2010/main" val="2201923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199" y="339633"/>
            <a:ext cx="10829109" cy="523220"/>
          </a:xfrm>
          <a:prstGeom prst="rect">
            <a:avLst/>
          </a:prstGeom>
        </p:spPr>
        <p:txBody>
          <a:bodyPr wrap="square">
            <a:spAutoFit/>
          </a:bodyPr>
          <a:lstStyle/>
          <a:p>
            <a:r>
              <a:rPr lang="en-US" dirty="0"/>
              <a:t>                                                                  </a:t>
            </a:r>
            <a:r>
              <a:rPr lang="en-US" sz="2800" b="1" dirty="0"/>
              <a:t>Structure of Indian Banking System</a:t>
            </a:r>
            <a:r>
              <a:rPr lang="en-US" dirty="0"/>
              <a:t>                </a:t>
            </a:r>
          </a:p>
        </p:txBody>
      </p:sp>
      <p:sp>
        <p:nvSpPr>
          <p:cNvPr id="4" name="Down Arrow 3"/>
          <p:cNvSpPr/>
          <p:nvPr/>
        </p:nvSpPr>
        <p:spPr>
          <a:xfrm>
            <a:off x="6348549" y="862853"/>
            <a:ext cx="444136" cy="444137"/>
          </a:xfrm>
          <a:prstGeom prst="downArrow">
            <a:avLst>
              <a:gd name="adj1" fmla="val 50000"/>
              <a:gd name="adj2" fmla="val 5588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1894114" y="1387483"/>
            <a:ext cx="8490857"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9287691" y="1554480"/>
            <a:ext cx="1097280" cy="646331"/>
          </a:xfrm>
          <a:prstGeom prst="rect">
            <a:avLst/>
          </a:prstGeom>
        </p:spPr>
        <p:txBody>
          <a:bodyPr wrap="square">
            <a:spAutoFit/>
          </a:bodyPr>
          <a:lstStyle/>
          <a:p>
            <a:endParaRPr lang="en-US" dirty="0"/>
          </a:p>
          <a:p>
            <a:r>
              <a:rPr lang="en-US" dirty="0"/>
              <a:t>      RRBs</a:t>
            </a:r>
          </a:p>
        </p:txBody>
      </p:sp>
      <p:sp>
        <p:nvSpPr>
          <p:cNvPr id="18" name="Rectangle 17"/>
          <p:cNvSpPr/>
          <p:nvPr/>
        </p:nvSpPr>
        <p:spPr>
          <a:xfrm>
            <a:off x="1476104" y="1830210"/>
            <a:ext cx="3370216" cy="369332"/>
          </a:xfrm>
          <a:prstGeom prst="rect">
            <a:avLst/>
          </a:prstGeom>
        </p:spPr>
        <p:txBody>
          <a:bodyPr wrap="square">
            <a:spAutoFit/>
          </a:bodyPr>
          <a:lstStyle/>
          <a:p>
            <a:r>
              <a:rPr lang="en-US" dirty="0"/>
              <a:t>         PSBs               Private </a:t>
            </a:r>
          </a:p>
        </p:txBody>
      </p:sp>
      <p:sp>
        <p:nvSpPr>
          <p:cNvPr id="19" name="Rectangle 18"/>
          <p:cNvSpPr/>
          <p:nvPr/>
        </p:nvSpPr>
        <p:spPr>
          <a:xfrm>
            <a:off x="4075611" y="1830210"/>
            <a:ext cx="2495006" cy="369332"/>
          </a:xfrm>
          <a:prstGeom prst="rect">
            <a:avLst/>
          </a:prstGeom>
        </p:spPr>
        <p:txBody>
          <a:bodyPr wrap="square">
            <a:spAutoFit/>
          </a:bodyPr>
          <a:lstStyle/>
          <a:p>
            <a:r>
              <a:rPr lang="en-US" dirty="0"/>
              <a:t>                   Foreign Banks</a:t>
            </a:r>
          </a:p>
        </p:txBody>
      </p:sp>
      <p:sp>
        <p:nvSpPr>
          <p:cNvPr id="20" name="Rectangle 19"/>
          <p:cNvSpPr/>
          <p:nvPr/>
        </p:nvSpPr>
        <p:spPr>
          <a:xfrm>
            <a:off x="7249886" y="1830211"/>
            <a:ext cx="1894114" cy="646331"/>
          </a:xfrm>
          <a:prstGeom prst="rect">
            <a:avLst/>
          </a:prstGeom>
        </p:spPr>
        <p:txBody>
          <a:bodyPr wrap="square">
            <a:spAutoFit/>
          </a:bodyPr>
          <a:lstStyle/>
          <a:p>
            <a:r>
              <a:rPr lang="en-US" dirty="0"/>
              <a:t>     Co-operative</a:t>
            </a:r>
          </a:p>
          <a:p>
            <a:r>
              <a:rPr lang="en-US" dirty="0"/>
              <a:t>            Banks</a:t>
            </a:r>
          </a:p>
        </p:txBody>
      </p:sp>
      <p:sp>
        <p:nvSpPr>
          <p:cNvPr id="22" name="Down Arrow 21"/>
          <p:cNvSpPr/>
          <p:nvPr/>
        </p:nvSpPr>
        <p:spPr>
          <a:xfrm>
            <a:off x="2155371" y="1386073"/>
            <a:ext cx="182880" cy="4441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Down Arrow 23"/>
          <p:cNvSpPr/>
          <p:nvPr/>
        </p:nvSpPr>
        <p:spPr>
          <a:xfrm>
            <a:off x="3500846" y="1386073"/>
            <a:ext cx="209005" cy="4441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own Arrow 24"/>
          <p:cNvSpPr/>
          <p:nvPr/>
        </p:nvSpPr>
        <p:spPr>
          <a:xfrm>
            <a:off x="5656217" y="1386073"/>
            <a:ext cx="261257" cy="4441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wn Arrow 25"/>
          <p:cNvSpPr/>
          <p:nvPr/>
        </p:nvSpPr>
        <p:spPr>
          <a:xfrm>
            <a:off x="8151223" y="1386073"/>
            <a:ext cx="261257" cy="4441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Down Arrow 27"/>
          <p:cNvSpPr/>
          <p:nvPr/>
        </p:nvSpPr>
        <p:spPr>
          <a:xfrm>
            <a:off x="9810206" y="1386073"/>
            <a:ext cx="222068" cy="4441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Down Arrow 28"/>
          <p:cNvSpPr/>
          <p:nvPr/>
        </p:nvSpPr>
        <p:spPr>
          <a:xfrm>
            <a:off x="2155371" y="2199542"/>
            <a:ext cx="182880" cy="4260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1476104" y="2625634"/>
            <a:ext cx="1410787"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Down Arrow 1"/>
          <p:cNvSpPr/>
          <p:nvPr/>
        </p:nvSpPr>
        <p:spPr>
          <a:xfrm>
            <a:off x="1476104" y="2625634"/>
            <a:ext cx="169816" cy="3285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942535" y="3051727"/>
            <a:ext cx="1212835" cy="646331"/>
          </a:xfrm>
          <a:prstGeom prst="rect">
            <a:avLst/>
          </a:prstGeom>
          <a:noFill/>
        </p:spPr>
        <p:txBody>
          <a:bodyPr wrap="square" rtlCol="0">
            <a:spAutoFit/>
          </a:bodyPr>
          <a:lstStyle/>
          <a:p>
            <a:r>
              <a:rPr lang="en-US" dirty="0"/>
              <a:t>SBI &amp; its</a:t>
            </a:r>
          </a:p>
          <a:p>
            <a:r>
              <a:rPr lang="en-US" dirty="0"/>
              <a:t>associates</a:t>
            </a:r>
          </a:p>
        </p:txBody>
      </p:sp>
      <p:sp>
        <p:nvSpPr>
          <p:cNvPr id="7" name="Down Arrow 6"/>
          <p:cNvSpPr/>
          <p:nvPr/>
        </p:nvSpPr>
        <p:spPr>
          <a:xfrm>
            <a:off x="2729132" y="2625634"/>
            <a:ext cx="157759" cy="3285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039815" y="3051727"/>
            <a:ext cx="1461032" cy="369332"/>
          </a:xfrm>
          <a:prstGeom prst="rect">
            <a:avLst/>
          </a:prstGeom>
        </p:spPr>
        <p:txBody>
          <a:bodyPr wrap="square">
            <a:spAutoFit/>
          </a:bodyPr>
          <a:lstStyle/>
          <a:p>
            <a:r>
              <a:rPr lang="en-US" dirty="0" err="1"/>
              <a:t>Nationalised</a:t>
            </a:r>
            <a:endParaRPr lang="en-US" dirty="0"/>
          </a:p>
        </p:txBody>
      </p:sp>
      <p:sp>
        <p:nvSpPr>
          <p:cNvPr id="9" name="Down Arrow 8"/>
          <p:cNvSpPr/>
          <p:nvPr/>
        </p:nvSpPr>
        <p:spPr>
          <a:xfrm>
            <a:off x="3500846" y="2096086"/>
            <a:ext cx="235131" cy="20116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2896939" y="4107766"/>
            <a:ext cx="1291214"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Down Arrow 11"/>
          <p:cNvSpPr/>
          <p:nvPr/>
        </p:nvSpPr>
        <p:spPr>
          <a:xfrm>
            <a:off x="2886891" y="4107766"/>
            <a:ext cx="161779" cy="337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4075611" y="4107766"/>
            <a:ext cx="158764" cy="337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588834" y="4445391"/>
            <a:ext cx="912012" cy="369332"/>
          </a:xfrm>
          <a:prstGeom prst="rect">
            <a:avLst/>
          </a:prstGeom>
        </p:spPr>
        <p:txBody>
          <a:bodyPr wrap="square">
            <a:spAutoFit/>
          </a:bodyPr>
          <a:lstStyle/>
          <a:p>
            <a:r>
              <a:rPr lang="en-US" dirty="0"/>
              <a:t>  Old</a:t>
            </a:r>
          </a:p>
        </p:txBody>
      </p:sp>
      <p:sp>
        <p:nvSpPr>
          <p:cNvPr id="16" name="Rectangle 15"/>
          <p:cNvSpPr/>
          <p:nvPr/>
        </p:nvSpPr>
        <p:spPr>
          <a:xfrm>
            <a:off x="3798903" y="4445391"/>
            <a:ext cx="613117" cy="369332"/>
          </a:xfrm>
          <a:prstGeom prst="rect">
            <a:avLst/>
          </a:prstGeom>
        </p:spPr>
        <p:txBody>
          <a:bodyPr wrap="none">
            <a:spAutoFit/>
          </a:bodyPr>
          <a:lstStyle/>
          <a:p>
            <a:r>
              <a:rPr lang="en-US" dirty="0"/>
              <a:t>New</a:t>
            </a:r>
          </a:p>
        </p:txBody>
      </p:sp>
    </p:spTree>
    <p:extLst>
      <p:ext uri="{BB962C8B-B14F-4D97-AF65-F5344CB8AC3E}">
        <p14:creationId xmlns:p14="http://schemas.microsoft.com/office/powerpoint/2010/main" val="2622910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8302" y="492369"/>
            <a:ext cx="11535508" cy="6001643"/>
          </a:xfrm>
          <a:prstGeom prst="rect">
            <a:avLst/>
          </a:prstGeom>
        </p:spPr>
        <p:txBody>
          <a:bodyPr wrap="square">
            <a:spAutoFit/>
          </a:bodyPr>
          <a:lstStyle/>
          <a:p>
            <a:r>
              <a:rPr lang="en-US" sz="3200" b="1" dirty="0"/>
              <a:t>Co-operative bank:</a:t>
            </a:r>
          </a:p>
          <a:p>
            <a:endParaRPr lang="en-US" sz="3200" b="1" dirty="0"/>
          </a:p>
          <a:p>
            <a:r>
              <a:rPr lang="en-US" sz="2800" b="1" dirty="0" err="1"/>
              <a:t>Inroduction</a:t>
            </a:r>
            <a:r>
              <a:rPr lang="en-US" sz="3200" b="1" dirty="0"/>
              <a:t>:</a:t>
            </a:r>
          </a:p>
          <a:p>
            <a:r>
              <a:rPr lang="en-US" sz="2400" dirty="0"/>
              <a:t>Co-operative bank, in a nutshell, provides financial assistance to the people with small means to protect them from the debt trap of the moneylenders. It is a part of vast and powerful structure of co-operative institutions which are engaged in tasks of production, processing, marketing, distribution, servicing and banking in India.</a:t>
            </a:r>
          </a:p>
          <a:p>
            <a:endParaRPr lang="en-US" sz="2400" dirty="0"/>
          </a:p>
          <a:p>
            <a:r>
              <a:rPr lang="en-US" sz="2400" dirty="0"/>
              <a:t> A co-operative bank is a financial entity which belongs to its members, who are at the same time the owners and the customers of their bank. Co-operative banks are often created by persons belonging to the same local or professional community or sharing a common interest. These banks generally provide their members with a wide range of banking and financial services (loans, deposits, banking accounts…).</a:t>
            </a:r>
          </a:p>
          <a:p>
            <a:endParaRPr lang="en-US" sz="2400" dirty="0"/>
          </a:p>
          <a:p>
            <a:r>
              <a:rPr lang="en-US" sz="2400" dirty="0"/>
              <a:t> </a:t>
            </a:r>
          </a:p>
        </p:txBody>
      </p:sp>
    </p:spTree>
    <p:extLst>
      <p:ext uri="{BB962C8B-B14F-4D97-AF65-F5344CB8AC3E}">
        <p14:creationId xmlns:p14="http://schemas.microsoft.com/office/powerpoint/2010/main" val="1662842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8300" y="1608292"/>
            <a:ext cx="11254154" cy="1200329"/>
          </a:xfrm>
          <a:prstGeom prst="rect">
            <a:avLst/>
          </a:prstGeom>
        </p:spPr>
        <p:txBody>
          <a:bodyPr wrap="square">
            <a:spAutoFit/>
          </a:bodyPr>
          <a:lstStyle/>
          <a:p>
            <a:r>
              <a:rPr lang="en-US" sz="2400" dirty="0"/>
              <a:t>This sector mainly focuses on the local population and micro- banking among middle and low income strata of the society. These banks operate mainly for the benefit of rural areas, particularly the agricultural sector.</a:t>
            </a:r>
          </a:p>
        </p:txBody>
      </p:sp>
      <p:sp>
        <p:nvSpPr>
          <p:cNvPr id="3" name="Rectangle 2"/>
          <p:cNvSpPr/>
          <p:nvPr/>
        </p:nvSpPr>
        <p:spPr>
          <a:xfrm>
            <a:off x="478301" y="407963"/>
            <a:ext cx="11254153" cy="1200329"/>
          </a:xfrm>
          <a:prstGeom prst="rect">
            <a:avLst/>
          </a:prstGeom>
        </p:spPr>
        <p:txBody>
          <a:bodyPr wrap="square">
            <a:spAutoFit/>
          </a:bodyPr>
          <a:lstStyle/>
          <a:p>
            <a:r>
              <a:rPr lang="en-US" sz="2400" dirty="0"/>
              <a:t>Co-operative banks differ from stockholder banks by their organization, their goals, their Values and their governance. The Co-operative Banking System in India is characterized by a relatively comprehensive network to the grass root level</a:t>
            </a:r>
            <a:r>
              <a:rPr lang="en-US" dirty="0"/>
              <a:t>.</a:t>
            </a:r>
          </a:p>
        </p:txBody>
      </p:sp>
    </p:spTree>
    <p:extLst>
      <p:ext uri="{BB962C8B-B14F-4D97-AF65-F5344CB8AC3E}">
        <p14:creationId xmlns:p14="http://schemas.microsoft.com/office/powerpoint/2010/main" val="3240226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0505" y="365760"/>
            <a:ext cx="11254153" cy="5693866"/>
          </a:xfrm>
          <a:prstGeom prst="rect">
            <a:avLst/>
          </a:prstGeom>
        </p:spPr>
        <p:txBody>
          <a:bodyPr wrap="square">
            <a:spAutoFit/>
          </a:bodyPr>
          <a:lstStyle/>
          <a:p>
            <a:r>
              <a:rPr lang="en-US" sz="2800" b="1" dirty="0"/>
              <a:t>Structure</a:t>
            </a:r>
            <a:r>
              <a:rPr lang="en-US" sz="2800" dirty="0"/>
              <a:t>:</a:t>
            </a:r>
          </a:p>
          <a:p>
            <a:r>
              <a:rPr lang="en-US" sz="2400" dirty="0"/>
              <a:t>There are different types of cooperative credit institutions working in India. These institutions can be classified into two broad categories- agricultural and non-agricultural. Agricultural credit institutions dominate the entire cooperative credit structure.</a:t>
            </a:r>
          </a:p>
          <a:p>
            <a:endParaRPr lang="en-US" sz="2400" dirty="0"/>
          </a:p>
          <a:p>
            <a:r>
              <a:rPr lang="en-US" sz="2400" dirty="0"/>
              <a:t>Agricultural credit institutions are further divided into short-term agricultural credit institutions and long-term agricultural credit institutions.</a:t>
            </a:r>
          </a:p>
          <a:p>
            <a:endParaRPr lang="en-US" sz="2400" dirty="0"/>
          </a:p>
          <a:p>
            <a:r>
              <a:rPr lang="en-US" sz="2400" dirty="0"/>
              <a:t>The short-term agricultural credit institutions which cater to the short-term financial needs of agriculturists have three-tier federal structure- (a) at the apex, there is the state cooperative bank in each state; (b) at the district level, there are central cooperative banks; (c) at the village level, there are primary agricultural credit societies.</a:t>
            </a:r>
          </a:p>
          <a:p>
            <a:endParaRPr lang="en-US" sz="2400" dirty="0"/>
          </a:p>
          <a:p>
            <a:r>
              <a:rPr lang="en-US" sz="2400" dirty="0"/>
              <a:t>Long-term agricultural credit is provided by the land development banks. The whole structure of cooperative credit institutions is shown in the chart given.</a:t>
            </a:r>
          </a:p>
        </p:txBody>
      </p:sp>
    </p:spTree>
    <p:extLst>
      <p:ext uri="{BB962C8B-B14F-4D97-AF65-F5344CB8AC3E}">
        <p14:creationId xmlns:p14="http://schemas.microsoft.com/office/powerpoint/2010/main" val="89197598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425</TotalTime>
  <Words>1165</Words>
  <Application>Microsoft Office PowerPoint</Application>
  <PresentationFormat>Widescreen</PresentationFormat>
  <Paragraphs>76</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Aldhabi</vt:lpstr>
      <vt:lpstr>Arial Black</vt:lpstr>
      <vt:lpstr>Calibri</vt:lpstr>
      <vt:lpstr>Calibri Light</vt:lpstr>
      <vt:lpstr>Times New Roman</vt:lpstr>
      <vt:lpstr>Wingdings</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VIBHUTE</cp:lastModifiedBy>
  <cp:revision>19</cp:revision>
  <dcterms:created xsi:type="dcterms:W3CDTF">2019-12-04T14:53:55Z</dcterms:created>
  <dcterms:modified xsi:type="dcterms:W3CDTF">2019-12-05T07:04:36Z</dcterms:modified>
</cp:coreProperties>
</file>